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60" r:id="rId5"/>
    <p:sldId id="257" r:id="rId6"/>
    <p:sldId id="295" r:id="rId7"/>
    <p:sldId id="258" r:id="rId8"/>
    <p:sldId id="294" r:id="rId9"/>
    <p:sldId id="259" r:id="rId10"/>
    <p:sldId id="293" r:id="rId11"/>
    <p:sldId id="261" r:id="rId12"/>
    <p:sldId id="292" r:id="rId13"/>
    <p:sldId id="262" r:id="rId14"/>
    <p:sldId id="330" r:id="rId15"/>
    <p:sldId id="291" r:id="rId16"/>
    <p:sldId id="264" r:id="rId17"/>
    <p:sldId id="290" r:id="rId18"/>
    <p:sldId id="266" r:id="rId19"/>
    <p:sldId id="268" r:id="rId20"/>
    <p:sldId id="265" r:id="rId21"/>
    <p:sldId id="269" r:id="rId22"/>
    <p:sldId id="267" r:id="rId23"/>
    <p:sldId id="270" r:id="rId24"/>
    <p:sldId id="271" r:id="rId25"/>
    <p:sldId id="289" r:id="rId26"/>
    <p:sldId id="273" r:id="rId27"/>
    <p:sldId id="276" r:id="rId28"/>
    <p:sldId id="275" r:id="rId29"/>
    <p:sldId id="277" r:id="rId30"/>
    <p:sldId id="278" r:id="rId31"/>
    <p:sldId id="280" r:id="rId32"/>
    <p:sldId id="281" r:id="rId33"/>
    <p:sldId id="282" r:id="rId34"/>
    <p:sldId id="283" r:id="rId35"/>
    <p:sldId id="285" r:id="rId36"/>
    <p:sldId id="286" r:id="rId37"/>
    <p:sldId id="287" r:id="rId38"/>
    <p:sldId id="2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CFC91C5-6E74-4F7A-92B8-4F43B89E5AF3}" type="doc">
      <dgm:prSet loTypeId="list" loCatId="list" qsTypeId="urn:microsoft.com/office/officeart/2005/8/quickstyle/simple1" qsCatId="simple" csTypeId="urn:microsoft.com/office/officeart/2005/8/colors/colorful5" csCatId="colorful"/>
      <dgm:spPr/>
      <dgm:t>
        <a:bodyPr/>
        <a:lstStyle/>
        <a:p>
          <a:endParaRPr lang="en-US"/>
        </a:p>
      </dgm:t>
    </dgm:pt>
    <dgm:pt modelId="{86C4F567-95B1-4FFC-B7A5-05C47206776A}">
      <dgm:prSet phldr="0" custT="1"/>
      <dgm:spPr/>
      <dgm:t>
        <a:bodyPr vert="horz" wrap="square"/>
        <a:p>
          <a:pPr>
            <a:lnSpc>
              <a:spcPct val="100000"/>
            </a:lnSpc>
            <a:spcBef>
              <a:spcPct val="0"/>
            </a:spcBef>
            <a:spcAft>
              <a:spcPct val="35000"/>
            </a:spcAft>
          </a:pPr>
          <a:r>
            <a:rPr lang="en-US" sz="2400" b="1" dirty="0"/>
            <a:t>Marketplace conditions.</a:t>
          </a:r>
          <a:r>
            <a:rPr lang="en-US" sz="2400" b="1" dirty="0"/>
            <a:t/>
          </a:r>
          <a:endParaRPr lang="en-US" sz="2400" b="1" dirty="0"/>
        </a:p>
      </dgm:t>
    </dgm:pt>
    <dgm:pt modelId="{19A3EFA2-97B5-4A05-B6E0-ABE3A2D16500}" cxnId="{83F6D236-2AC2-43A7-ADC6-995E5AD479A8}" type="parTrans">
      <dgm:prSet/>
      <dgm:spPr/>
      <dgm:t>
        <a:bodyPr/>
        <a:lstStyle/>
        <a:p>
          <a:endParaRPr lang="en-US"/>
        </a:p>
      </dgm:t>
    </dgm:pt>
    <dgm:pt modelId="{9FC0AE96-4305-4C91-9392-9845BB10EFDD}" cxnId="{83F6D236-2AC2-43A7-ADC6-995E5AD479A8}" type="sibTrans">
      <dgm:prSet/>
      <dgm:spPr/>
      <dgm:t>
        <a:bodyPr/>
        <a:lstStyle/>
        <a:p>
          <a:endParaRPr lang="en-US"/>
        </a:p>
      </dgm:t>
    </dgm:pt>
    <dgm:pt modelId="{C1B41BC1-8631-45DD-B7E6-BC051505C98F}">
      <dgm:prSet phldr="0" custT="0"/>
      <dgm:spPr/>
      <dgm:t>
        <a:bodyPr vert="horz" wrap="square"/>
        <a:p>
          <a:pPr>
            <a:lnSpc>
              <a:spcPct val="100000"/>
            </a:lnSpc>
            <a:spcBef>
              <a:spcPct val="0"/>
            </a:spcBef>
            <a:spcAft>
              <a:spcPct val="35000"/>
            </a:spcAft>
          </a:pPr>
          <a:r>
            <a:rPr lang="en-US" b="1"/>
            <a:t>Social and cultural influences and issues.</a:t>
          </a:r>
          <a:r>
            <a:rPr/>
            <a:t/>
          </a:r>
          <a:endParaRPr/>
        </a:p>
      </dgm:t>
    </dgm:pt>
    <dgm:pt modelId="{3B7D2CC9-C70E-4FD8-AD96-09A0B736F717}" cxnId="{50E14970-5E59-4BDA-8582-CA8E8D09B702}" type="parTrans">
      <dgm:prSet/>
      <dgm:spPr/>
      <dgm:t>
        <a:bodyPr/>
        <a:lstStyle/>
        <a:p>
          <a:endParaRPr lang="en-US"/>
        </a:p>
      </dgm:t>
    </dgm:pt>
    <dgm:pt modelId="{10F9850B-58FE-4481-B993-319715128721}" cxnId="{50E14970-5E59-4BDA-8582-CA8E8D09B702}" type="sibTrans">
      <dgm:prSet/>
      <dgm:spPr/>
      <dgm:t>
        <a:bodyPr/>
        <a:lstStyle/>
        <a:p>
          <a:endParaRPr lang="en-US"/>
        </a:p>
      </dgm:t>
    </dgm:pt>
    <dgm:pt modelId="{7D217E12-05CC-4551-B754-52310B817B93}">
      <dgm:prSet phldr="0" custT="0"/>
      <dgm:spPr/>
      <dgm:t>
        <a:bodyPr vert="horz" wrap="square"/>
        <a:p>
          <a:pPr>
            <a:lnSpc>
              <a:spcPct val="100000"/>
            </a:lnSpc>
            <a:spcBef>
              <a:spcPct val="0"/>
            </a:spcBef>
            <a:spcAft>
              <a:spcPct val="35000"/>
            </a:spcAft>
          </a:pPr>
          <a:r>
            <a:rPr lang="en-US" b="1"/>
            <a:t>Legal restrictions. </a:t>
          </a:r>
          <a:r>
            <a:rPr/>
            <a:t/>
          </a:r>
          <a:endParaRPr/>
        </a:p>
      </dgm:t>
    </dgm:pt>
    <dgm:pt modelId="{C09B3D41-0924-401F-940B-6721B3E10320}" cxnId="{0706D965-B4F1-4312-B536-517D2B4974BE}" type="parTrans">
      <dgm:prSet/>
      <dgm:spPr/>
      <dgm:t>
        <a:bodyPr/>
        <a:lstStyle/>
        <a:p>
          <a:endParaRPr lang="en-US"/>
        </a:p>
      </dgm:t>
    </dgm:pt>
    <dgm:pt modelId="{0096C9CD-D2ED-4B22-910E-8984324EE8F3}" cxnId="{0706D965-B4F1-4312-B536-517D2B4974BE}" type="sibTrans">
      <dgm:prSet/>
      <dgm:spPr/>
      <dgm:t>
        <a:bodyPr/>
        <a:lstStyle/>
        <a:p>
          <a:endParaRPr lang="en-US"/>
        </a:p>
      </dgm:t>
    </dgm:pt>
    <dgm:pt modelId="{B81B699F-EC9B-4AA5-9667-9FB1DB50029C}">
      <dgm:prSet phldr="0" custT="0"/>
      <dgm:spPr/>
      <dgm:t>
        <a:bodyPr vert="horz" wrap="square"/>
        <a:p>
          <a:pPr>
            <a:lnSpc>
              <a:spcPct val="100000"/>
            </a:lnSpc>
            <a:spcBef>
              <a:spcPct val="0"/>
            </a:spcBef>
            <a:spcAft>
              <a:spcPct val="35000"/>
            </a:spcAft>
          </a:pPr>
          <a:r>
            <a:rPr lang="en-US" b="1"/>
            <a:t>Commercial databases. </a:t>
          </a:r>
          <a:r>
            <a:rPr/>
            <a:t/>
          </a:r>
          <a:endParaRPr/>
        </a:p>
      </dgm:t>
    </dgm:pt>
    <dgm:pt modelId="{7E1E0E32-C957-4126-BB2B-2D9B723956BA}" cxnId="{F11EEA12-1CA8-4950-A13B-C1BF1DE20888}" type="parTrans">
      <dgm:prSet/>
      <dgm:spPr/>
      <dgm:t>
        <a:bodyPr/>
        <a:lstStyle/>
        <a:p>
          <a:endParaRPr lang="en-US"/>
        </a:p>
      </dgm:t>
    </dgm:pt>
    <dgm:pt modelId="{4147E3EE-6995-4DB3-80E1-F90277C9D027}" cxnId="{F11EEA12-1CA8-4950-A13B-C1BF1DE20888}" type="sibTrans">
      <dgm:prSet/>
      <dgm:spPr/>
      <dgm:t>
        <a:bodyPr/>
        <a:lstStyle/>
        <a:p>
          <a:endParaRPr lang="en-US"/>
        </a:p>
      </dgm:t>
    </dgm:pt>
    <dgm:pt modelId="{BDFC46B5-C799-43BC-BE6D-F4FBAFD033DC}">
      <dgm:prSet phldr="0" custT="0"/>
      <dgm:spPr/>
      <dgm:t>
        <a:bodyPr vert="horz" wrap="square"/>
        <a:p>
          <a:pPr>
            <a:lnSpc>
              <a:spcPct val="100000"/>
            </a:lnSpc>
            <a:spcBef>
              <a:spcPct val="0"/>
            </a:spcBef>
            <a:spcAft>
              <a:spcPct val="35000"/>
            </a:spcAft>
          </a:pPr>
          <a:r>
            <a:rPr lang="en-US" b="1"/>
            <a:t>Academic research. </a:t>
          </a:r>
          <a:r>
            <a:rPr/>
            <a:t/>
          </a:r>
          <a:endParaRPr/>
        </a:p>
      </dgm:t>
    </dgm:pt>
    <dgm:pt modelId="{1DF38A30-74A5-4A59-863C-2C864544D119}" cxnId="{46A78B4F-3B08-432E-A8F0-171233352645}" type="parTrans">
      <dgm:prSet/>
      <dgm:spPr/>
      <dgm:t>
        <a:bodyPr/>
        <a:lstStyle/>
        <a:p>
          <a:endParaRPr lang="en-US"/>
        </a:p>
      </dgm:t>
    </dgm:pt>
    <dgm:pt modelId="{1AF01720-BCD8-486B-8A06-2662FDE559F5}" cxnId="{46A78B4F-3B08-432E-A8F0-171233352645}" type="sibTrans">
      <dgm:prSet/>
      <dgm:spPr/>
      <dgm:t>
        <a:bodyPr/>
        <a:lstStyle/>
        <a:p>
          <a:endParaRPr lang="en-US"/>
        </a:p>
      </dgm:t>
    </dgm:pt>
    <dgm:pt modelId="{7015BAA0-6BD9-4509-BB9B-446E87C6941F}">
      <dgm:prSet phldr="0" custT="0"/>
      <dgm:spPr/>
      <dgm:t>
        <a:bodyPr vert="horz" wrap="square"/>
        <a:p>
          <a:pPr>
            <a:lnSpc>
              <a:spcPct val="100000"/>
            </a:lnSpc>
            <a:spcBef>
              <a:spcPct val="0"/>
            </a:spcBef>
            <a:spcAft>
              <a:spcPct val="35000"/>
            </a:spcAft>
          </a:pPr>
          <a:r>
            <a:rPr lang="en-US"/>
            <a:t>G</a:t>
          </a:r>
          <a:r>
            <a:rPr lang="en-US" b="1"/>
            <a:t>overnment or industry standards.</a:t>
          </a:r>
          <a:r>
            <a:rPr/>
            <a:t/>
          </a:r>
          <a:endParaRPr/>
        </a:p>
      </dgm:t>
    </dgm:pt>
    <dgm:pt modelId="{B91D46BB-B62F-4745-8F45-B907D73D3414}" cxnId="{C0A60541-FADA-4497-9508-0838E32F2987}" type="parTrans">
      <dgm:prSet/>
      <dgm:spPr/>
      <dgm:t>
        <a:bodyPr/>
        <a:lstStyle/>
        <a:p>
          <a:endParaRPr lang="en-US"/>
        </a:p>
      </dgm:t>
    </dgm:pt>
    <dgm:pt modelId="{581CF633-455B-4BBD-8148-68530EF1223E}" cxnId="{C0A60541-FADA-4497-9508-0838E32F2987}" type="sibTrans">
      <dgm:prSet/>
      <dgm:spPr/>
      <dgm:t>
        <a:bodyPr/>
        <a:lstStyle/>
        <a:p>
          <a:endParaRPr lang="en-US"/>
        </a:p>
      </dgm:t>
    </dgm:pt>
    <dgm:pt modelId="{3F0F51AC-2B27-4A8C-84B2-8993B16BA062}">
      <dgm:prSet phldr="0" custT="0"/>
      <dgm:spPr/>
      <dgm:t>
        <a:bodyPr vert="horz" wrap="square"/>
        <a:p>
          <a:pPr>
            <a:lnSpc>
              <a:spcPct val="100000"/>
            </a:lnSpc>
            <a:spcBef>
              <a:spcPct val="0"/>
            </a:spcBef>
            <a:spcAft>
              <a:spcPct val="35000"/>
            </a:spcAft>
          </a:pPr>
          <a:r>
            <a:rPr lang="en-US" b="1"/>
            <a:t>Financial considerations. </a:t>
          </a:r>
          <a:r>
            <a:rPr/>
            <a:t/>
          </a:r>
          <a:endParaRPr/>
        </a:p>
      </dgm:t>
    </dgm:pt>
    <dgm:pt modelId="{0D53D404-6412-49C8-BFD3-A9737256137C}" cxnId="{07A1770B-468F-443C-A210-B69D27077425}" type="parTrans">
      <dgm:prSet/>
      <dgm:spPr/>
      <dgm:t>
        <a:bodyPr/>
        <a:lstStyle/>
        <a:p>
          <a:endParaRPr lang="en-US"/>
        </a:p>
      </dgm:t>
    </dgm:pt>
    <dgm:pt modelId="{36E2F2C7-8B41-46F0-887C-5426A0FB431F}" cxnId="{07A1770B-468F-443C-A210-B69D27077425}" type="sibTrans">
      <dgm:prSet/>
      <dgm:spPr/>
      <dgm:t>
        <a:bodyPr/>
        <a:lstStyle/>
        <a:p>
          <a:endParaRPr lang="en-US"/>
        </a:p>
      </dgm:t>
    </dgm:pt>
    <dgm:pt modelId="{3BC29F7F-29D1-46F3-90DF-6D0A39B65FC1}">
      <dgm:prSet phldr="0" custT="0"/>
      <dgm:spPr/>
      <dgm:t>
        <a:bodyPr vert="horz" wrap="square"/>
        <a:p>
          <a:pPr>
            <a:lnSpc>
              <a:spcPct val="100000"/>
            </a:lnSpc>
            <a:spcBef>
              <a:spcPct val="0"/>
            </a:spcBef>
            <a:spcAft>
              <a:spcPct val="35000"/>
            </a:spcAft>
          </a:pPr>
          <a:r>
            <a:rPr lang="en-US" b="1"/>
            <a:t>Physical environmental elements. </a:t>
          </a:r>
          <a:r>
            <a:rPr/>
            <a:t/>
          </a:r>
          <a:endParaRPr/>
        </a:p>
      </dgm:t>
    </dgm:pt>
    <dgm:pt modelId="{EA91BFA0-8097-497C-A105-0F854F80231E}" cxnId="{D7A74F62-2665-4658-996E-E9BDB747AEFC}" type="parTrans">
      <dgm:prSet/>
      <dgm:spPr/>
      <dgm:t>
        <a:bodyPr/>
        <a:lstStyle/>
        <a:p>
          <a:endParaRPr lang="en-US"/>
        </a:p>
      </dgm:t>
    </dgm:pt>
    <dgm:pt modelId="{7B3B446F-8780-4242-A72E-F6D9EE28BE49}" cxnId="{D7A74F62-2665-4658-996E-E9BDB747AEFC}" type="sibTrans">
      <dgm:prSet/>
      <dgm:spPr/>
      <dgm:t>
        <a:bodyPr/>
        <a:lstStyle/>
        <a:p>
          <a:endParaRPr lang="en-US"/>
        </a:p>
      </dgm:t>
    </dgm:pt>
    <dgm:pt modelId="{BD254145-38E0-4889-A4AD-0515E5873CF2}" type="pres">
      <dgm:prSet presAssocID="{FCFC91C5-6E74-4F7A-92B8-4F43B89E5AF3}" presName="linear" presStyleCnt="0">
        <dgm:presLayoutVars>
          <dgm:animLvl val="lvl"/>
          <dgm:resizeHandles val="exact"/>
        </dgm:presLayoutVars>
      </dgm:prSet>
      <dgm:spPr/>
    </dgm:pt>
    <dgm:pt modelId="{206D75DA-FA98-4C59-B0B4-6CA9AE1294D0}" type="pres">
      <dgm:prSet presAssocID="{86C4F567-95B1-4FFC-B7A5-05C47206776A}" presName="parentText" presStyleLbl="node1" presStyleIdx="0" presStyleCnt="8">
        <dgm:presLayoutVars>
          <dgm:chMax val="0"/>
          <dgm:bulletEnabled val="1"/>
        </dgm:presLayoutVars>
      </dgm:prSet>
      <dgm:spPr/>
    </dgm:pt>
    <dgm:pt modelId="{6DAD71D9-95B0-41C6-A88B-127B22EE277D}" type="pres">
      <dgm:prSet presAssocID="{9FC0AE96-4305-4C91-9392-9845BB10EFDD}" presName="spacer" presStyleCnt="0"/>
      <dgm:spPr/>
    </dgm:pt>
    <dgm:pt modelId="{D9F5AE4E-81E8-481A-97AD-53BCBD009FC8}" type="pres">
      <dgm:prSet presAssocID="{C1B41BC1-8631-45DD-B7E6-BC051505C98F}" presName="parentText" presStyleLbl="node1" presStyleIdx="1" presStyleCnt="8">
        <dgm:presLayoutVars>
          <dgm:chMax val="0"/>
          <dgm:bulletEnabled val="1"/>
        </dgm:presLayoutVars>
      </dgm:prSet>
      <dgm:spPr/>
    </dgm:pt>
    <dgm:pt modelId="{D305C35D-2AF0-4A6A-B23F-397A5D49E7EF}" type="pres">
      <dgm:prSet presAssocID="{10F9850B-58FE-4481-B993-319715128721}" presName="spacer" presStyleCnt="0"/>
      <dgm:spPr/>
    </dgm:pt>
    <dgm:pt modelId="{4377505D-617F-42C6-8FC2-F1DD7326981A}" type="pres">
      <dgm:prSet presAssocID="{7D217E12-05CC-4551-B754-52310B817B93}" presName="parentText" presStyleLbl="node1" presStyleIdx="2" presStyleCnt="8">
        <dgm:presLayoutVars>
          <dgm:chMax val="0"/>
          <dgm:bulletEnabled val="1"/>
        </dgm:presLayoutVars>
      </dgm:prSet>
      <dgm:spPr/>
    </dgm:pt>
    <dgm:pt modelId="{C76ADA17-1A08-4427-97A1-809C487486D0}" type="pres">
      <dgm:prSet presAssocID="{0096C9CD-D2ED-4B22-910E-8984324EE8F3}" presName="spacer" presStyleCnt="0"/>
      <dgm:spPr/>
    </dgm:pt>
    <dgm:pt modelId="{1BD78CA1-409A-4823-B19E-A50E4DD7D60D}" type="pres">
      <dgm:prSet presAssocID="{B81B699F-EC9B-4AA5-9667-9FB1DB50029C}" presName="parentText" presStyleLbl="node1" presStyleIdx="3" presStyleCnt="8">
        <dgm:presLayoutVars>
          <dgm:chMax val="0"/>
          <dgm:bulletEnabled val="1"/>
        </dgm:presLayoutVars>
      </dgm:prSet>
      <dgm:spPr/>
    </dgm:pt>
    <dgm:pt modelId="{C41C6CD5-55C0-44D1-B8F7-FF26D0F4C90C}" type="pres">
      <dgm:prSet presAssocID="{4147E3EE-6995-4DB3-80E1-F90277C9D027}" presName="spacer" presStyleCnt="0"/>
      <dgm:spPr/>
    </dgm:pt>
    <dgm:pt modelId="{0F4055C5-CF3E-41FE-BCF5-7527FB111D88}" type="pres">
      <dgm:prSet presAssocID="{BDFC46B5-C799-43BC-BE6D-F4FBAFD033DC}" presName="parentText" presStyleLbl="node1" presStyleIdx="4" presStyleCnt="8">
        <dgm:presLayoutVars>
          <dgm:chMax val="0"/>
          <dgm:bulletEnabled val="1"/>
        </dgm:presLayoutVars>
      </dgm:prSet>
      <dgm:spPr/>
    </dgm:pt>
    <dgm:pt modelId="{BE54D336-9BA0-4022-A08E-F2AF80580443}" type="pres">
      <dgm:prSet presAssocID="{1AF01720-BCD8-486B-8A06-2662FDE559F5}" presName="spacer" presStyleCnt="0"/>
      <dgm:spPr/>
    </dgm:pt>
    <dgm:pt modelId="{58942DAF-5D06-4227-A451-328D24CBF8A7}" type="pres">
      <dgm:prSet presAssocID="{7015BAA0-6BD9-4509-BB9B-446E87C6941F}" presName="parentText" presStyleLbl="node1" presStyleIdx="5" presStyleCnt="8">
        <dgm:presLayoutVars>
          <dgm:chMax val="0"/>
          <dgm:bulletEnabled val="1"/>
        </dgm:presLayoutVars>
      </dgm:prSet>
      <dgm:spPr/>
    </dgm:pt>
    <dgm:pt modelId="{8EC71678-D013-4456-A912-22C0FAFCD5A6}" type="pres">
      <dgm:prSet presAssocID="{581CF633-455B-4BBD-8148-68530EF1223E}" presName="spacer" presStyleCnt="0"/>
      <dgm:spPr/>
    </dgm:pt>
    <dgm:pt modelId="{C55F149E-0A1D-4E46-BF94-3F3C0587CA3D}" type="pres">
      <dgm:prSet presAssocID="{3F0F51AC-2B27-4A8C-84B2-8993B16BA062}" presName="parentText" presStyleLbl="node1" presStyleIdx="6" presStyleCnt="8">
        <dgm:presLayoutVars>
          <dgm:chMax val="0"/>
          <dgm:bulletEnabled val="1"/>
        </dgm:presLayoutVars>
      </dgm:prSet>
      <dgm:spPr/>
    </dgm:pt>
    <dgm:pt modelId="{3D47088E-A2CC-401F-A297-33FDA434AF08}" type="pres">
      <dgm:prSet presAssocID="{36E2F2C7-8B41-46F0-887C-5426A0FB431F}" presName="spacer" presStyleCnt="0"/>
      <dgm:spPr/>
    </dgm:pt>
    <dgm:pt modelId="{99264C3A-35A8-4B99-A271-C11E0D06D3A7}" type="pres">
      <dgm:prSet presAssocID="{3BC29F7F-29D1-46F3-90DF-6D0A39B65FC1}" presName="parentText" presStyleLbl="node1" presStyleIdx="7" presStyleCnt="8">
        <dgm:presLayoutVars>
          <dgm:chMax val="0"/>
          <dgm:bulletEnabled val="1"/>
        </dgm:presLayoutVars>
      </dgm:prSet>
      <dgm:spPr/>
    </dgm:pt>
  </dgm:ptLst>
  <dgm:cxnLst>
    <dgm:cxn modelId="{83F6D236-2AC2-43A7-ADC6-995E5AD479A8}" srcId="{FCFC91C5-6E74-4F7A-92B8-4F43B89E5AF3}" destId="{86C4F567-95B1-4FFC-B7A5-05C47206776A}" srcOrd="0" destOrd="0" parTransId="{19A3EFA2-97B5-4A05-B6E0-ABE3A2D16500}" sibTransId="{9FC0AE96-4305-4C91-9392-9845BB10EFDD}"/>
    <dgm:cxn modelId="{50E14970-5E59-4BDA-8582-CA8E8D09B702}" srcId="{FCFC91C5-6E74-4F7A-92B8-4F43B89E5AF3}" destId="{C1B41BC1-8631-45DD-B7E6-BC051505C98F}" srcOrd="1" destOrd="0" parTransId="{3B7D2CC9-C70E-4FD8-AD96-09A0B736F717}" sibTransId="{10F9850B-58FE-4481-B993-319715128721}"/>
    <dgm:cxn modelId="{0706D965-B4F1-4312-B536-517D2B4974BE}" srcId="{FCFC91C5-6E74-4F7A-92B8-4F43B89E5AF3}" destId="{7D217E12-05CC-4551-B754-52310B817B93}" srcOrd="2" destOrd="0" parTransId="{C09B3D41-0924-401F-940B-6721B3E10320}" sibTransId="{0096C9CD-D2ED-4B22-910E-8984324EE8F3}"/>
    <dgm:cxn modelId="{F11EEA12-1CA8-4950-A13B-C1BF1DE20888}" srcId="{FCFC91C5-6E74-4F7A-92B8-4F43B89E5AF3}" destId="{B81B699F-EC9B-4AA5-9667-9FB1DB50029C}" srcOrd="3" destOrd="0" parTransId="{7E1E0E32-C957-4126-BB2B-2D9B723956BA}" sibTransId="{4147E3EE-6995-4DB3-80E1-F90277C9D027}"/>
    <dgm:cxn modelId="{46A78B4F-3B08-432E-A8F0-171233352645}" srcId="{FCFC91C5-6E74-4F7A-92B8-4F43B89E5AF3}" destId="{BDFC46B5-C799-43BC-BE6D-F4FBAFD033DC}" srcOrd="4" destOrd="0" parTransId="{1DF38A30-74A5-4A59-863C-2C864544D119}" sibTransId="{1AF01720-BCD8-486B-8A06-2662FDE559F5}"/>
    <dgm:cxn modelId="{C0A60541-FADA-4497-9508-0838E32F2987}" srcId="{FCFC91C5-6E74-4F7A-92B8-4F43B89E5AF3}" destId="{7015BAA0-6BD9-4509-BB9B-446E87C6941F}" srcOrd="5" destOrd="0" parTransId="{B91D46BB-B62F-4745-8F45-B907D73D3414}" sibTransId="{581CF633-455B-4BBD-8148-68530EF1223E}"/>
    <dgm:cxn modelId="{07A1770B-468F-443C-A210-B69D27077425}" srcId="{FCFC91C5-6E74-4F7A-92B8-4F43B89E5AF3}" destId="{3F0F51AC-2B27-4A8C-84B2-8993B16BA062}" srcOrd="6" destOrd="0" parTransId="{0D53D404-6412-49C8-BFD3-A9737256137C}" sibTransId="{36E2F2C7-8B41-46F0-887C-5426A0FB431F}"/>
    <dgm:cxn modelId="{D7A74F62-2665-4658-996E-E9BDB747AEFC}" srcId="{FCFC91C5-6E74-4F7A-92B8-4F43B89E5AF3}" destId="{3BC29F7F-29D1-46F3-90DF-6D0A39B65FC1}" srcOrd="7" destOrd="0" parTransId="{EA91BFA0-8097-497C-A105-0F854F80231E}" sibTransId="{7B3B446F-8780-4242-A72E-F6D9EE28BE49}"/>
    <dgm:cxn modelId="{00FD51ED-F423-4E09-BDF0-2432523C562C}" type="presOf" srcId="{FCFC91C5-6E74-4F7A-92B8-4F43B89E5AF3}" destId="{BD254145-38E0-4889-A4AD-0515E5873CF2}" srcOrd="0" destOrd="0" presId="urn:microsoft.com/office/officeart/2005/8/layout/vList2"/>
    <dgm:cxn modelId="{48071406-E253-43C2-9A29-364B26454D6B}" type="presParOf" srcId="{BD254145-38E0-4889-A4AD-0515E5873CF2}" destId="{206D75DA-FA98-4C59-B0B4-6CA9AE1294D0}" srcOrd="0" destOrd="0" presId="urn:microsoft.com/office/officeart/2005/8/layout/vList2"/>
    <dgm:cxn modelId="{7F294AC2-B09C-4DC8-8D72-303C28C95BAE}" type="presOf" srcId="{86C4F567-95B1-4FFC-B7A5-05C47206776A}" destId="{206D75DA-FA98-4C59-B0B4-6CA9AE1294D0}" srcOrd="0" destOrd="0" presId="urn:microsoft.com/office/officeart/2005/8/layout/vList2"/>
    <dgm:cxn modelId="{376B2026-61B8-418F-9BC4-25C6CC656E37}" type="presParOf" srcId="{BD254145-38E0-4889-A4AD-0515E5873CF2}" destId="{6DAD71D9-95B0-41C6-A88B-127B22EE277D}" srcOrd="1" destOrd="0" presId="urn:microsoft.com/office/officeart/2005/8/layout/vList2"/>
    <dgm:cxn modelId="{6DF643E2-97F6-492C-87AC-5EA213908459}" type="presParOf" srcId="{BD254145-38E0-4889-A4AD-0515E5873CF2}" destId="{D9F5AE4E-81E8-481A-97AD-53BCBD009FC8}" srcOrd="2" destOrd="0" presId="urn:microsoft.com/office/officeart/2005/8/layout/vList2"/>
    <dgm:cxn modelId="{371878CD-55DF-4F29-A37E-4C3844AC0C55}" type="presOf" srcId="{C1B41BC1-8631-45DD-B7E6-BC051505C98F}" destId="{D9F5AE4E-81E8-481A-97AD-53BCBD009FC8}" srcOrd="0" destOrd="0" presId="urn:microsoft.com/office/officeart/2005/8/layout/vList2"/>
    <dgm:cxn modelId="{97FDEBDF-56AB-4980-AF16-AA5EC1781AA2}" type="presParOf" srcId="{BD254145-38E0-4889-A4AD-0515E5873CF2}" destId="{D305C35D-2AF0-4A6A-B23F-397A5D49E7EF}" srcOrd="3" destOrd="0" presId="urn:microsoft.com/office/officeart/2005/8/layout/vList2"/>
    <dgm:cxn modelId="{A2D40A04-F107-44CB-88AA-0E5CEF03A7F9}" type="presParOf" srcId="{BD254145-38E0-4889-A4AD-0515E5873CF2}" destId="{4377505D-617F-42C6-8FC2-F1DD7326981A}" srcOrd="4" destOrd="0" presId="urn:microsoft.com/office/officeart/2005/8/layout/vList2"/>
    <dgm:cxn modelId="{10EC39CB-F377-4DD5-B574-9BFFCE4013A7}" type="presOf" srcId="{7D217E12-05CC-4551-B754-52310B817B93}" destId="{4377505D-617F-42C6-8FC2-F1DD7326981A}" srcOrd="0" destOrd="0" presId="urn:microsoft.com/office/officeart/2005/8/layout/vList2"/>
    <dgm:cxn modelId="{F2FA8F3A-7120-4D1A-9C2F-5675005C4BFA}" type="presParOf" srcId="{BD254145-38E0-4889-A4AD-0515E5873CF2}" destId="{C76ADA17-1A08-4427-97A1-809C487486D0}" srcOrd="5" destOrd="0" presId="urn:microsoft.com/office/officeart/2005/8/layout/vList2"/>
    <dgm:cxn modelId="{1C2C5880-4A47-4953-A2D1-55CA7D4AD583}" type="presParOf" srcId="{BD254145-38E0-4889-A4AD-0515E5873CF2}" destId="{1BD78CA1-409A-4823-B19E-A50E4DD7D60D}" srcOrd="6" destOrd="0" presId="urn:microsoft.com/office/officeart/2005/8/layout/vList2"/>
    <dgm:cxn modelId="{C180F3F0-DCC6-4A3B-B63B-38FBB7AE6162}" type="presOf" srcId="{B81B699F-EC9B-4AA5-9667-9FB1DB50029C}" destId="{1BD78CA1-409A-4823-B19E-A50E4DD7D60D}" srcOrd="0" destOrd="0" presId="urn:microsoft.com/office/officeart/2005/8/layout/vList2"/>
    <dgm:cxn modelId="{4141D9C5-CD7E-4779-99B8-6DAFC4337A7C}" type="presParOf" srcId="{BD254145-38E0-4889-A4AD-0515E5873CF2}" destId="{C41C6CD5-55C0-44D1-B8F7-FF26D0F4C90C}" srcOrd="7" destOrd="0" presId="urn:microsoft.com/office/officeart/2005/8/layout/vList2"/>
    <dgm:cxn modelId="{62F37AB1-D945-4314-BD4C-FEFF18823B1D}" type="presParOf" srcId="{BD254145-38E0-4889-A4AD-0515E5873CF2}" destId="{0F4055C5-CF3E-41FE-BCF5-7527FB111D88}" srcOrd="8" destOrd="0" presId="urn:microsoft.com/office/officeart/2005/8/layout/vList2"/>
    <dgm:cxn modelId="{3DA0F622-21B1-404C-A724-448FB2F7A18D}" type="presOf" srcId="{BDFC46B5-C799-43BC-BE6D-F4FBAFD033DC}" destId="{0F4055C5-CF3E-41FE-BCF5-7527FB111D88}" srcOrd="0" destOrd="0" presId="urn:microsoft.com/office/officeart/2005/8/layout/vList2"/>
    <dgm:cxn modelId="{4AB8FBE8-FCEA-42E3-A740-85353D7FD6FB}" type="presParOf" srcId="{BD254145-38E0-4889-A4AD-0515E5873CF2}" destId="{BE54D336-9BA0-4022-A08E-F2AF80580443}" srcOrd="9" destOrd="0" presId="urn:microsoft.com/office/officeart/2005/8/layout/vList2"/>
    <dgm:cxn modelId="{119DF9E6-3A14-4AAE-A074-EE50F3F8AE5D}" type="presParOf" srcId="{BD254145-38E0-4889-A4AD-0515E5873CF2}" destId="{58942DAF-5D06-4227-A451-328D24CBF8A7}" srcOrd="10" destOrd="0" presId="urn:microsoft.com/office/officeart/2005/8/layout/vList2"/>
    <dgm:cxn modelId="{089CFA73-A08C-4DF9-8EA4-D6E8D5323A00}" type="presOf" srcId="{7015BAA0-6BD9-4509-BB9B-446E87C6941F}" destId="{58942DAF-5D06-4227-A451-328D24CBF8A7}" srcOrd="0" destOrd="0" presId="urn:microsoft.com/office/officeart/2005/8/layout/vList2"/>
    <dgm:cxn modelId="{A953D2E0-EBE8-4633-9B64-6FD1900E9022}" type="presParOf" srcId="{BD254145-38E0-4889-A4AD-0515E5873CF2}" destId="{8EC71678-D013-4456-A912-22C0FAFCD5A6}" srcOrd="11" destOrd="0" presId="urn:microsoft.com/office/officeart/2005/8/layout/vList2"/>
    <dgm:cxn modelId="{37EEDDF4-0F15-4334-9F55-84FFA0C225C2}" type="presParOf" srcId="{BD254145-38E0-4889-A4AD-0515E5873CF2}" destId="{C55F149E-0A1D-4E46-BF94-3F3C0587CA3D}" srcOrd="12" destOrd="0" presId="urn:microsoft.com/office/officeart/2005/8/layout/vList2"/>
    <dgm:cxn modelId="{105EF04E-B6E9-42B2-84A0-BD5D9D215B4A}" type="presOf" srcId="{3F0F51AC-2B27-4A8C-84B2-8993B16BA062}" destId="{C55F149E-0A1D-4E46-BF94-3F3C0587CA3D}" srcOrd="0" destOrd="0" presId="urn:microsoft.com/office/officeart/2005/8/layout/vList2"/>
    <dgm:cxn modelId="{9B0F1D3E-6AAB-473D-9691-BBC049B9A6C9}" type="presParOf" srcId="{BD254145-38E0-4889-A4AD-0515E5873CF2}" destId="{3D47088E-A2CC-401F-A297-33FDA434AF08}" srcOrd="13" destOrd="0" presId="urn:microsoft.com/office/officeart/2005/8/layout/vList2"/>
    <dgm:cxn modelId="{9E4B0080-EAAA-4C51-ACA0-F0AAEF3001A2}" type="presParOf" srcId="{BD254145-38E0-4889-A4AD-0515E5873CF2}" destId="{99264C3A-35A8-4B99-A271-C11E0D06D3A7}" srcOrd="14" destOrd="0" presId="urn:microsoft.com/office/officeart/2005/8/layout/vList2"/>
    <dgm:cxn modelId="{078720B4-2D00-4992-B4DA-1A50F2189B2F}" type="presOf" srcId="{3BC29F7F-29D1-46F3-90DF-6D0A39B65FC1}" destId="{99264C3A-35A8-4B99-A271-C11E0D06D3A7}"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81B6E7-4BAC-4CB6-AC9F-E11C42EE328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AB3D2DD-7DDB-402A-94B9-C0392F1DEEF4}">
      <dgm:prSet custT="1"/>
      <dgm:spPr/>
      <dgm:t>
        <a:bodyPr/>
        <a:lstStyle/>
        <a:p>
          <a:r>
            <a:rPr lang="en-US" sz="2000" dirty="0"/>
            <a:t>Organizational process assets (OPAs) are the plans, processes, policies, procedures, and knowledge bases specific to and used by the performing organization. These assets influence the management of the project.</a:t>
          </a:r>
        </a:p>
      </dgm:t>
    </dgm:pt>
    <dgm:pt modelId="{756B0270-B1AF-4FD1-ACD7-258106388CB6}" cxnId="{57B62160-B64B-43FC-9F86-D3ED88AB1B18}" type="parTrans">
      <dgm:prSet/>
      <dgm:spPr/>
      <dgm:t>
        <a:bodyPr/>
        <a:lstStyle/>
        <a:p>
          <a:endParaRPr lang="en-US"/>
        </a:p>
      </dgm:t>
    </dgm:pt>
    <dgm:pt modelId="{6335D382-6ECE-47FD-9E41-E46C09DB3F18}" cxnId="{57B62160-B64B-43FC-9F86-D3ED88AB1B18}" type="sibTrans">
      <dgm:prSet/>
      <dgm:spPr/>
      <dgm:t>
        <a:bodyPr/>
        <a:lstStyle/>
        <a:p>
          <a:endParaRPr lang="en-US"/>
        </a:p>
      </dgm:t>
    </dgm:pt>
    <dgm:pt modelId="{EE5DB564-27D5-48BF-8225-E5F0EB32C99C}">
      <dgm:prSet/>
      <dgm:spPr/>
      <dgm:t>
        <a:bodyPr/>
        <a:lstStyle/>
        <a:p>
          <a:r>
            <a:rPr lang="en-US" dirty="0"/>
            <a:t>Since OPAs are internal to the organization, the project team members may be able to update and add to the organizational process assets as necessary throughout the project. They may be grouped into two categories:</a:t>
          </a:r>
        </a:p>
      </dgm:t>
    </dgm:pt>
    <dgm:pt modelId="{BCDFEB29-4961-4787-A893-914C0EAA9E21}" cxnId="{806C0F8F-D2BE-48F0-BCFE-96820DBCCF24}" type="parTrans">
      <dgm:prSet/>
      <dgm:spPr/>
      <dgm:t>
        <a:bodyPr/>
        <a:lstStyle/>
        <a:p>
          <a:endParaRPr lang="en-US"/>
        </a:p>
      </dgm:t>
    </dgm:pt>
    <dgm:pt modelId="{C2FD7D95-22A7-4719-AD99-DBDBCB1BCE57}" cxnId="{806C0F8F-D2BE-48F0-BCFE-96820DBCCF24}" type="sibTrans">
      <dgm:prSet/>
      <dgm:spPr/>
      <dgm:t>
        <a:bodyPr/>
        <a:lstStyle/>
        <a:p>
          <a:endParaRPr lang="en-US"/>
        </a:p>
      </dgm:t>
    </dgm:pt>
    <dgm:pt modelId="{C4E4BA2C-6085-4E4E-ABE0-A5884CBF021D}">
      <dgm:prSet/>
      <dgm:spPr/>
      <dgm:t>
        <a:bodyPr/>
        <a:lstStyle/>
        <a:p>
          <a:r>
            <a:rPr lang="en-US"/>
            <a:t>Processes, policies, and procedures; and</a:t>
          </a:r>
        </a:p>
      </dgm:t>
    </dgm:pt>
    <dgm:pt modelId="{A5B1E662-9CB3-481F-A79E-6EB0D8B3A545}" cxnId="{DDFD403D-35E6-4026-9CF8-48E12CC214DE}" type="parTrans">
      <dgm:prSet/>
      <dgm:spPr/>
      <dgm:t>
        <a:bodyPr/>
        <a:lstStyle/>
        <a:p>
          <a:endParaRPr lang="en-US"/>
        </a:p>
      </dgm:t>
    </dgm:pt>
    <dgm:pt modelId="{CB6F806C-6232-4893-AA2A-4569C3EE140F}" cxnId="{DDFD403D-35E6-4026-9CF8-48E12CC214DE}" type="sibTrans">
      <dgm:prSet/>
      <dgm:spPr/>
      <dgm:t>
        <a:bodyPr/>
        <a:lstStyle/>
        <a:p>
          <a:endParaRPr lang="en-US"/>
        </a:p>
      </dgm:t>
    </dgm:pt>
    <dgm:pt modelId="{FC56A7ED-C365-4978-8A31-D7580B1DBDA8}">
      <dgm:prSet/>
      <dgm:spPr/>
      <dgm:t>
        <a:bodyPr/>
        <a:lstStyle/>
        <a:p>
          <a:r>
            <a:rPr lang="en-US"/>
            <a:t>Organizational knowledge bases.</a:t>
          </a:r>
        </a:p>
      </dgm:t>
    </dgm:pt>
    <dgm:pt modelId="{02CF25E0-EC5F-41D9-8183-7F605476F38B}" cxnId="{E4D37D1F-B7B7-4960-95DA-B99E74F8A7F8}" type="parTrans">
      <dgm:prSet/>
      <dgm:spPr/>
      <dgm:t>
        <a:bodyPr/>
        <a:lstStyle/>
        <a:p>
          <a:endParaRPr lang="en-US"/>
        </a:p>
      </dgm:t>
    </dgm:pt>
    <dgm:pt modelId="{C23811F1-2732-4861-88C5-4D76203EC469}" cxnId="{E4D37D1F-B7B7-4960-95DA-B99E74F8A7F8}" type="sibTrans">
      <dgm:prSet/>
      <dgm:spPr/>
      <dgm:t>
        <a:bodyPr/>
        <a:lstStyle/>
        <a:p>
          <a:endParaRPr lang="en-US"/>
        </a:p>
      </dgm:t>
    </dgm:pt>
    <dgm:pt modelId="{1ED50B29-A439-4B02-BECD-C28999716FF0}" type="pres">
      <dgm:prSet presAssocID="{A681B6E7-4BAC-4CB6-AC9F-E11C42EE328F}" presName="linear" presStyleCnt="0">
        <dgm:presLayoutVars>
          <dgm:animLvl val="lvl"/>
          <dgm:resizeHandles val="exact"/>
        </dgm:presLayoutVars>
      </dgm:prSet>
      <dgm:spPr/>
    </dgm:pt>
    <dgm:pt modelId="{9316B99C-184C-4AB2-B989-149F82303BD3}" type="pres">
      <dgm:prSet presAssocID="{4AB3D2DD-7DDB-402A-94B9-C0392F1DEEF4}" presName="parentText" presStyleLbl="node1" presStyleIdx="0" presStyleCnt="4">
        <dgm:presLayoutVars>
          <dgm:chMax val="0"/>
          <dgm:bulletEnabled val="1"/>
        </dgm:presLayoutVars>
      </dgm:prSet>
      <dgm:spPr/>
    </dgm:pt>
    <dgm:pt modelId="{86096284-DF8A-494D-A64F-56FDA28D7A6E}" type="pres">
      <dgm:prSet presAssocID="{6335D382-6ECE-47FD-9E41-E46C09DB3F18}" presName="spacer" presStyleCnt="0"/>
      <dgm:spPr/>
    </dgm:pt>
    <dgm:pt modelId="{500B5E5F-9940-4935-B5D5-0C0C15AA3306}" type="pres">
      <dgm:prSet presAssocID="{EE5DB564-27D5-48BF-8225-E5F0EB32C99C}" presName="parentText" presStyleLbl="node1" presStyleIdx="1" presStyleCnt="4">
        <dgm:presLayoutVars>
          <dgm:chMax val="0"/>
          <dgm:bulletEnabled val="1"/>
        </dgm:presLayoutVars>
      </dgm:prSet>
      <dgm:spPr/>
    </dgm:pt>
    <dgm:pt modelId="{40049AD8-F227-4A04-A6A3-059260F33A71}" type="pres">
      <dgm:prSet presAssocID="{C2FD7D95-22A7-4719-AD99-DBDBCB1BCE57}" presName="spacer" presStyleCnt="0"/>
      <dgm:spPr/>
    </dgm:pt>
    <dgm:pt modelId="{3E748542-9D0D-426B-9FBF-959B732E438A}" type="pres">
      <dgm:prSet presAssocID="{C4E4BA2C-6085-4E4E-ABE0-A5884CBF021D}" presName="parentText" presStyleLbl="node1" presStyleIdx="2" presStyleCnt="4">
        <dgm:presLayoutVars>
          <dgm:chMax val="0"/>
          <dgm:bulletEnabled val="1"/>
        </dgm:presLayoutVars>
      </dgm:prSet>
      <dgm:spPr/>
    </dgm:pt>
    <dgm:pt modelId="{F70A285C-6685-4B27-B06F-699F8CEAE036}" type="pres">
      <dgm:prSet presAssocID="{CB6F806C-6232-4893-AA2A-4569C3EE140F}" presName="spacer" presStyleCnt="0"/>
      <dgm:spPr/>
    </dgm:pt>
    <dgm:pt modelId="{EE34459E-A251-497B-913B-2EAC0631F72F}" type="pres">
      <dgm:prSet presAssocID="{FC56A7ED-C365-4978-8A31-D7580B1DBDA8}" presName="parentText" presStyleLbl="node1" presStyleIdx="3" presStyleCnt="4">
        <dgm:presLayoutVars>
          <dgm:chMax val="0"/>
          <dgm:bulletEnabled val="1"/>
        </dgm:presLayoutVars>
      </dgm:prSet>
      <dgm:spPr/>
    </dgm:pt>
  </dgm:ptLst>
  <dgm:cxnLst>
    <dgm:cxn modelId="{BDEE2100-80A8-4590-B250-450172E6A881}" type="presOf" srcId="{4AB3D2DD-7DDB-402A-94B9-C0392F1DEEF4}" destId="{9316B99C-184C-4AB2-B989-149F82303BD3}" srcOrd="0" destOrd="0" presId="urn:microsoft.com/office/officeart/2005/8/layout/vList2"/>
    <dgm:cxn modelId="{E4D37D1F-B7B7-4960-95DA-B99E74F8A7F8}" srcId="{A681B6E7-4BAC-4CB6-AC9F-E11C42EE328F}" destId="{FC56A7ED-C365-4978-8A31-D7580B1DBDA8}" srcOrd="3" destOrd="0" parTransId="{02CF25E0-EC5F-41D9-8183-7F605476F38B}" sibTransId="{C23811F1-2732-4861-88C5-4D76203EC469}"/>
    <dgm:cxn modelId="{DDFD403D-35E6-4026-9CF8-48E12CC214DE}" srcId="{A681B6E7-4BAC-4CB6-AC9F-E11C42EE328F}" destId="{C4E4BA2C-6085-4E4E-ABE0-A5884CBF021D}" srcOrd="2" destOrd="0" parTransId="{A5B1E662-9CB3-481F-A79E-6EB0D8B3A545}" sibTransId="{CB6F806C-6232-4893-AA2A-4569C3EE140F}"/>
    <dgm:cxn modelId="{3E15613E-F729-4E49-88FD-7B1451181C38}" type="presOf" srcId="{A681B6E7-4BAC-4CB6-AC9F-E11C42EE328F}" destId="{1ED50B29-A439-4B02-BECD-C28999716FF0}" srcOrd="0" destOrd="0" presId="urn:microsoft.com/office/officeart/2005/8/layout/vList2"/>
    <dgm:cxn modelId="{57B62160-B64B-43FC-9F86-D3ED88AB1B18}" srcId="{A681B6E7-4BAC-4CB6-AC9F-E11C42EE328F}" destId="{4AB3D2DD-7DDB-402A-94B9-C0392F1DEEF4}" srcOrd="0" destOrd="0" parTransId="{756B0270-B1AF-4FD1-ACD7-258106388CB6}" sibTransId="{6335D382-6ECE-47FD-9E41-E46C09DB3F18}"/>
    <dgm:cxn modelId="{F7B1917F-9132-41CD-8175-7922F7DE724F}" type="presOf" srcId="{EE5DB564-27D5-48BF-8225-E5F0EB32C99C}" destId="{500B5E5F-9940-4935-B5D5-0C0C15AA3306}" srcOrd="0" destOrd="0" presId="urn:microsoft.com/office/officeart/2005/8/layout/vList2"/>
    <dgm:cxn modelId="{806C0F8F-D2BE-48F0-BCFE-96820DBCCF24}" srcId="{A681B6E7-4BAC-4CB6-AC9F-E11C42EE328F}" destId="{EE5DB564-27D5-48BF-8225-E5F0EB32C99C}" srcOrd="1" destOrd="0" parTransId="{BCDFEB29-4961-4787-A893-914C0EAA9E21}" sibTransId="{C2FD7D95-22A7-4719-AD99-DBDBCB1BCE57}"/>
    <dgm:cxn modelId="{2A3613DF-D1E3-47A6-B00D-6E088B1DA696}" type="presOf" srcId="{C4E4BA2C-6085-4E4E-ABE0-A5884CBF021D}" destId="{3E748542-9D0D-426B-9FBF-959B732E438A}" srcOrd="0" destOrd="0" presId="urn:microsoft.com/office/officeart/2005/8/layout/vList2"/>
    <dgm:cxn modelId="{7E9B5CF7-3DC5-4DAC-9248-62BA2F030F63}" type="presOf" srcId="{FC56A7ED-C365-4978-8A31-D7580B1DBDA8}" destId="{EE34459E-A251-497B-913B-2EAC0631F72F}" srcOrd="0" destOrd="0" presId="urn:microsoft.com/office/officeart/2005/8/layout/vList2"/>
    <dgm:cxn modelId="{FF8289BA-3E40-41C4-803D-EBA96574EC2D}" type="presParOf" srcId="{1ED50B29-A439-4B02-BECD-C28999716FF0}" destId="{9316B99C-184C-4AB2-B989-149F82303BD3}" srcOrd="0" destOrd="0" presId="urn:microsoft.com/office/officeart/2005/8/layout/vList2"/>
    <dgm:cxn modelId="{29AE48C7-78EB-4035-9E4F-AE030658A6E8}" type="presParOf" srcId="{1ED50B29-A439-4B02-BECD-C28999716FF0}" destId="{86096284-DF8A-494D-A64F-56FDA28D7A6E}" srcOrd="1" destOrd="0" presId="urn:microsoft.com/office/officeart/2005/8/layout/vList2"/>
    <dgm:cxn modelId="{993BC401-5864-4F78-9A4C-8545EAC66B17}" type="presParOf" srcId="{1ED50B29-A439-4B02-BECD-C28999716FF0}" destId="{500B5E5F-9940-4935-B5D5-0C0C15AA3306}" srcOrd="2" destOrd="0" presId="urn:microsoft.com/office/officeart/2005/8/layout/vList2"/>
    <dgm:cxn modelId="{AC90F823-A854-44C9-9C9D-3AAFFCCF7421}" type="presParOf" srcId="{1ED50B29-A439-4B02-BECD-C28999716FF0}" destId="{40049AD8-F227-4A04-A6A3-059260F33A71}" srcOrd="3" destOrd="0" presId="urn:microsoft.com/office/officeart/2005/8/layout/vList2"/>
    <dgm:cxn modelId="{F3FD18C1-24A8-4674-A671-663AA1025BCB}" type="presParOf" srcId="{1ED50B29-A439-4B02-BECD-C28999716FF0}" destId="{3E748542-9D0D-426B-9FBF-959B732E438A}" srcOrd="4" destOrd="0" presId="urn:microsoft.com/office/officeart/2005/8/layout/vList2"/>
    <dgm:cxn modelId="{296A0B8C-23CC-4E7E-8C18-23B01F272759}" type="presParOf" srcId="{1ED50B29-A439-4B02-BECD-C28999716FF0}" destId="{F70A285C-6685-4B27-B06F-699F8CEAE036}" srcOrd="5" destOrd="0" presId="urn:microsoft.com/office/officeart/2005/8/layout/vList2"/>
    <dgm:cxn modelId="{CBFA5AD7-0D8B-486B-9117-58CF3673F8ED}" type="presParOf" srcId="{1ED50B29-A439-4B02-BECD-C28999716FF0}" destId="{EE34459E-A251-497B-913B-2EAC0631F72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81B6E7-4BAC-4CB6-AC9F-E11C42EE328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AB3D2DD-7DDB-402A-94B9-C0392F1DEEF4}">
      <dgm:prSet phldr="0" custT="1"/>
      <dgm:spPr/>
      <dgm:t>
        <a:bodyPr vert="horz" wrap="square"/>
        <a:p>
          <a:pPr>
            <a:lnSpc>
              <a:spcPct val="100000"/>
            </a:lnSpc>
            <a:spcBef>
              <a:spcPct val="0"/>
            </a:spcBef>
            <a:spcAft>
              <a:spcPct val="35000"/>
            </a:spcAft>
          </a:pPr>
          <a:r>
            <a:rPr lang="en-US" sz="4000"/>
            <a:t>Initiating and Planning</a:t>
          </a:r>
          <a:r>
            <a:rPr lang="en-US" sz="4000"/>
            <a:t/>
          </a:r>
          <a:endParaRPr lang="en-US" sz="4000"/>
        </a:p>
      </dgm:t>
    </dgm:pt>
    <dgm:pt modelId="{756B0270-B1AF-4FD1-ACD7-258106388CB6}" cxnId="{3B93C55E-0787-465C-9A9F-2B77CEFCC8A2}" type="parTrans">
      <dgm:prSet/>
      <dgm:spPr/>
      <dgm:t>
        <a:bodyPr/>
        <a:lstStyle/>
        <a:p>
          <a:endParaRPr lang="en-US"/>
        </a:p>
      </dgm:t>
    </dgm:pt>
    <dgm:pt modelId="{6335D382-6ECE-47FD-9E41-E46C09DB3F18}" cxnId="{3B93C55E-0787-465C-9A9F-2B77CEFCC8A2}" type="sibTrans">
      <dgm:prSet/>
      <dgm:spPr/>
      <dgm:t>
        <a:bodyPr/>
        <a:lstStyle/>
        <a:p>
          <a:endParaRPr lang="en-US"/>
        </a:p>
      </dgm:t>
    </dgm:pt>
    <dgm:pt modelId="{EE5DB564-27D5-48BF-8225-E5F0EB32C99C}">
      <dgm:prSet phldr="0" custT="1"/>
      <dgm:spPr/>
      <dgm:t>
        <a:bodyPr vert="horz" wrap="square"/>
        <a:p>
          <a:pPr>
            <a:lnSpc>
              <a:spcPct val="100000"/>
            </a:lnSpc>
            <a:spcBef>
              <a:spcPct val="0"/>
            </a:spcBef>
            <a:spcAft>
              <a:spcPct val="35000"/>
            </a:spcAft>
          </a:pPr>
          <a:r>
            <a:rPr lang="en-US" sz="4000"/>
            <a:t>Executing, Monitoring , and Controlling</a:t>
          </a:r>
          <a:r>
            <a:rPr lang="en-US" sz="4000"/>
            <a:t/>
          </a:r>
          <a:endParaRPr lang="en-US" sz="4000"/>
        </a:p>
      </dgm:t>
    </dgm:pt>
    <dgm:pt modelId="{BCDFEB29-4961-4787-A893-914C0EAA9E21}" cxnId="{326E241B-D1EE-443E-AB76-F023D14E2914}" type="parTrans">
      <dgm:prSet/>
      <dgm:spPr/>
      <dgm:t>
        <a:bodyPr/>
        <a:lstStyle/>
        <a:p>
          <a:endParaRPr lang="en-US"/>
        </a:p>
      </dgm:t>
    </dgm:pt>
    <dgm:pt modelId="{C2FD7D95-22A7-4719-AD99-DBDBCB1BCE57}" cxnId="{326E241B-D1EE-443E-AB76-F023D14E2914}" type="sibTrans">
      <dgm:prSet/>
      <dgm:spPr/>
      <dgm:t>
        <a:bodyPr/>
        <a:lstStyle/>
        <a:p>
          <a:endParaRPr lang="en-US"/>
        </a:p>
      </dgm:t>
    </dgm:pt>
    <dgm:pt modelId="{C4E4BA2C-6085-4E4E-ABE0-A5884CBF021D}">
      <dgm:prSet phldr="0" custT="1"/>
      <dgm:spPr/>
      <dgm:t>
        <a:bodyPr vert="horz" wrap="square"/>
        <a:p>
          <a:pPr>
            <a:lnSpc>
              <a:spcPct val="100000"/>
            </a:lnSpc>
            <a:spcBef>
              <a:spcPct val="0"/>
            </a:spcBef>
            <a:spcAft>
              <a:spcPct val="35000"/>
            </a:spcAft>
          </a:pPr>
          <a:r>
            <a:rPr lang="en-US" sz="4000"/>
            <a:t>Closing</a:t>
          </a:r>
          <a:r>
            <a:rPr lang="en-US" sz="4000"/>
            <a:t/>
          </a:r>
          <a:endParaRPr lang="en-US" sz="4000"/>
        </a:p>
      </dgm:t>
    </dgm:pt>
    <dgm:pt modelId="{A5B1E662-9CB3-481F-A79E-6EB0D8B3A545}" cxnId="{86BE7685-EFE9-448A-AF5A-2D8BDC356F25}" type="parTrans">
      <dgm:prSet/>
      <dgm:spPr/>
      <dgm:t>
        <a:bodyPr/>
        <a:lstStyle/>
        <a:p>
          <a:endParaRPr lang="en-US"/>
        </a:p>
      </dgm:t>
    </dgm:pt>
    <dgm:pt modelId="{CB6F806C-6232-4893-AA2A-4569C3EE140F}" cxnId="{86BE7685-EFE9-448A-AF5A-2D8BDC356F25}" type="sibTrans">
      <dgm:prSet/>
      <dgm:spPr/>
      <dgm:t>
        <a:bodyPr/>
        <a:lstStyle/>
        <a:p>
          <a:endParaRPr lang="en-US"/>
        </a:p>
      </dgm:t>
    </dgm:pt>
    <dgm:pt modelId="{FC56A7ED-C365-4978-8A31-D7580B1DBDA8}">
      <dgm:prSet phldr="0" custT="0"/>
      <dgm:spPr/>
      <dgm:t>
        <a:bodyPr vert="horz" wrap="square"/>
        <a:p>
          <a:pPr>
            <a:lnSpc>
              <a:spcPct val="100000"/>
            </a:lnSpc>
            <a:spcBef>
              <a:spcPct val="0"/>
            </a:spcBef>
            <a:spcAft>
              <a:spcPct val="35000"/>
            </a:spcAft>
          </a:pPr>
          <a:r>
            <a:rPr/>
            <a:t/>
          </a:r>
          <a:endParaRPr/>
        </a:p>
      </dgm:t>
    </dgm:pt>
    <dgm:pt modelId="{02CF25E0-EC5F-41D9-8183-7F605476F38B}" cxnId="{FC4049B3-F850-4F5A-8947-310A37575422}" type="parTrans">
      <dgm:prSet/>
      <dgm:spPr/>
      <dgm:t>
        <a:bodyPr/>
        <a:lstStyle/>
        <a:p>
          <a:endParaRPr lang="en-US"/>
        </a:p>
      </dgm:t>
    </dgm:pt>
    <dgm:pt modelId="{C23811F1-2732-4861-88C5-4D76203EC469}" cxnId="{FC4049B3-F850-4F5A-8947-310A37575422}" type="sibTrans">
      <dgm:prSet/>
      <dgm:spPr/>
      <dgm:t>
        <a:bodyPr/>
        <a:lstStyle/>
        <a:p>
          <a:endParaRPr lang="en-US"/>
        </a:p>
      </dgm:t>
    </dgm:pt>
    <dgm:pt modelId="{1ED50B29-A439-4B02-BECD-C28999716FF0}" type="pres">
      <dgm:prSet presAssocID="{A681B6E7-4BAC-4CB6-AC9F-E11C42EE328F}" presName="linear" presStyleCnt="0">
        <dgm:presLayoutVars>
          <dgm:animLvl val="lvl"/>
          <dgm:resizeHandles val="exact"/>
        </dgm:presLayoutVars>
      </dgm:prSet>
      <dgm:spPr/>
    </dgm:pt>
    <dgm:pt modelId="{9316B99C-184C-4AB2-B989-149F82303BD3}" type="pres">
      <dgm:prSet presAssocID="{4AB3D2DD-7DDB-402A-94B9-C0392F1DEEF4}" presName="parentText" presStyleLbl="node1" presStyleIdx="0" presStyleCnt="4">
        <dgm:presLayoutVars>
          <dgm:chMax val="0"/>
          <dgm:bulletEnabled val="1"/>
        </dgm:presLayoutVars>
      </dgm:prSet>
      <dgm:spPr/>
    </dgm:pt>
    <dgm:pt modelId="{86096284-DF8A-494D-A64F-56FDA28D7A6E}" type="pres">
      <dgm:prSet presAssocID="{6335D382-6ECE-47FD-9E41-E46C09DB3F18}" presName="spacer" presStyleCnt="0"/>
      <dgm:spPr/>
    </dgm:pt>
    <dgm:pt modelId="{500B5E5F-9940-4935-B5D5-0C0C15AA3306}" type="pres">
      <dgm:prSet presAssocID="{EE5DB564-27D5-48BF-8225-E5F0EB32C99C}" presName="parentText" presStyleLbl="node1" presStyleIdx="1" presStyleCnt="4">
        <dgm:presLayoutVars>
          <dgm:chMax val="0"/>
          <dgm:bulletEnabled val="1"/>
        </dgm:presLayoutVars>
      </dgm:prSet>
      <dgm:spPr/>
    </dgm:pt>
    <dgm:pt modelId="{40049AD8-F227-4A04-A6A3-059260F33A71}" type="pres">
      <dgm:prSet presAssocID="{C2FD7D95-22A7-4719-AD99-DBDBCB1BCE57}" presName="spacer" presStyleCnt="0"/>
      <dgm:spPr/>
    </dgm:pt>
    <dgm:pt modelId="{3E748542-9D0D-426B-9FBF-959B732E438A}" type="pres">
      <dgm:prSet presAssocID="{C4E4BA2C-6085-4E4E-ABE0-A5884CBF021D}" presName="parentText" presStyleLbl="node1" presStyleIdx="2" presStyleCnt="4">
        <dgm:presLayoutVars>
          <dgm:chMax val="0"/>
          <dgm:bulletEnabled val="1"/>
        </dgm:presLayoutVars>
      </dgm:prSet>
      <dgm:spPr/>
    </dgm:pt>
    <dgm:pt modelId="{F70A285C-6685-4B27-B06F-699F8CEAE036}" type="pres">
      <dgm:prSet presAssocID="{CB6F806C-6232-4893-AA2A-4569C3EE140F}" presName="spacer" presStyleCnt="0"/>
      <dgm:spPr/>
    </dgm:pt>
    <dgm:pt modelId="{EE34459E-A251-497B-913B-2EAC0631F72F}" type="pres">
      <dgm:prSet presAssocID="{FC56A7ED-C365-4978-8A31-D7580B1DBDA8}" presName="parentText" presStyleLbl="node1" presStyleIdx="3" presStyleCnt="4">
        <dgm:presLayoutVars>
          <dgm:chMax val="0"/>
          <dgm:bulletEnabled val="1"/>
        </dgm:presLayoutVars>
      </dgm:prSet>
      <dgm:spPr/>
    </dgm:pt>
  </dgm:ptLst>
  <dgm:cxnLst>
    <dgm:cxn modelId="{3B93C55E-0787-465C-9A9F-2B77CEFCC8A2}" srcId="{A681B6E7-4BAC-4CB6-AC9F-E11C42EE328F}" destId="{4AB3D2DD-7DDB-402A-94B9-C0392F1DEEF4}" srcOrd="0" destOrd="0" parTransId="{756B0270-B1AF-4FD1-ACD7-258106388CB6}" sibTransId="{6335D382-6ECE-47FD-9E41-E46C09DB3F18}"/>
    <dgm:cxn modelId="{326E241B-D1EE-443E-AB76-F023D14E2914}" srcId="{A681B6E7-4BAC-4CB6-AC9F-E11C42EE328F}" destId="{EE5DB564-27D5-48BF-8225-E5F0EB32C99C}" srcOrd="1" destOrd="0" parTransId="{BCDFEB29-4961-4787-A893-914C0EAA9E21}" sibTransId="{C2FD7D95-22A7-4719-AD99-DBDBCB1BCE57}"/>
    <dgm:cxn modelId="{86BE7685-EFE9-448A-AF5A-2D8BDC356F25}" srcId="{A681B6E7-4BAC-4CB6-AC9F-E11C42EE328F}" destId="{C4E4BA2C-6085-4E4E-ABE0-A5884CBF021D}" srcOrd="2" destOrd="0" parTransId="{A5B1E662-9CB3-481F-A79E-6EB0D8B3A545}" sibTransId="{CB6F806C-6232-4893-AA2A-4569C3EE140F}"/>
    <dgm:cxn modelId="{FC4049B3-F850-4F5A-8947-310A37575422}" srcId="{A681B6E7-4BAC-4CB6-AC9F-E11C42EE328F}" destId="{FC56A7ED-C365-4978-8A31-D7580B1DBDA8}" srcOrd="3" destOrd="0" parTransId="{02CF25E0-EC5F-41D9-8183-7F605476F38B}" sibTransId="{C23811F1-2732-4861-88C5-4D76203EC469}"/>
    <dgm:cxn modelId="{18B4BC5D-F2B0-4C03-85DC-7FF6B3164708}" type="presOf" srcId="{A681B6E7-4BAC-4CB6-AC9F-E11C42EE328F}" destId="{1ED50B29-A439-4B02-BECD-C28999716FF0}" srcOrd="0" destOrd="0" presId="urn:microsoft.com/office/officeart/2005/8/layout/vList2"/>
    <dgm:cxn modelId="{F19EDC8F-3FF1-415C-A100-0AF94E01C7AC}" type="presParOf" srcId="{1ED50B29-A439-4B02-BECD-C28999716FF0}" destId="{9316B99C-184C-4AB2-B989-149F82303BD3}" srcOrd="0" destOrd="0" presId="urn:microsoft.com/office/officeart/2005/8/layout/vList2"/>
    <dgm:cxn modelId="{D7B7FF83-F592-4034-89AF-AB21FD7B06CF}" type="presOf" srcId="{4AB3D2DD-7DDB-402A-94B9-C0392F1DEEF4}" destId="{9316B99C-184C-4AB2-B989-149F82303BD3}" srcOrd="0" destOrd="0" presId="urn:microsoft.com/office/officeart/2005/8/layout/vList2"/>
    <dgm:cxn modelId="{D2BFC261-9BC1-4EB6-952B-EE9F2CFDB4BA}" type="presParOf" srcId="{1ED50B29-A439-4B02-BECD-C28999716FF0}" destId="{86096284-DF8A-494D-A64F-56FDA28D7A6E}" srcOrd="1" destOrd="0" presId="urn:microsoft.com/office/officeart/2005/8/layout/vList2"/>
    <dgm:cxn modelId="{2EADF9DD-4814-4E50-9349-AD38B1F3032B}" type="presParOf" srcId="{1ED50B29-A439-4B02-BECD-C28999716FF0}" destId="{500B5E5F-9940-4935-B5D5-0C0C15AA3306}" srcOrd="2" destOrd="0" presId="urn:microsoft.com/office/officeart/2005/8/layout/vList2"/>
    <dgm:cxn modelId="{BFA0AC36-1F7E-4972-8A05-E46EC04C76CB}" type="presOf" srcId="{EE5DB564-27D5-48BF-8225-E5F0EB32C99C}" destId="{500B5E5F-9940-4935-B5D5-0C0C15AA3306}" srcOrd="0" destOrd="0" presId="urn:microsoft.com/office/officeart/2005/8/layout/vList2"/>
    <dgm:cxn modelId="{A7532C0A-2F83-47F9-938E-410E07D3715E}" type="presParOf" srcId="{1ED50B29-A439-4B02-BECD-C28999716FF0}" destId="{40049AD8-F227-4A04-A6A3-059260F33A71}" srcOrd="3" destOrd="0" presId="urn:microsoft.com/office/officeart/2005/8/layout/vList2"/>
    <dgm:cxn modelId="{931AF92A-428C-4D59-9BC6-210247F558A8}" type="presParOf" srcId="{1ED50B29-A439-4B02-BECD-C28999716FF0}" destId="{3E748542-9D0D-426B-9FBF-959B732E438A}" srcOrd="4" destOrd="0" presId="urn:microsoft.com/office/officeart/2005/8/layout/vList2"/>
    <dgm:cxn modelId="{3C2E46CE-FC9A-443A-9732-DB9FB35631EB}" type="presOf" srcId="{C4E4BA2C-6085-4E4E-ABE0-A5884CBF021D}" destId="{3E748542-9D0D-426B-9FBF-959B732E438A}" srcOrd="0" destOrd="0" presId="urn:microsoft.com/office/officeart/2005/8/layout/vList2"/>
    <dgm:cxn modelId="{FD7BB432-91C6-478C-BF3F-6E4311513AAD}" type="presParOf" srcId="{1ED50B29-A439-4B02-BECD-C28999716FF0}" destId="{F70A285C-6685-4B27-B06F-699F8CEAE036}" srcOrd="5" destOrd="0" presId="urn:microsoft.com/office/officeart/2005/8/layout/vList2"/>
    <dgm:cxn modelId="{71EA3F37-535C-4E06-A7DE-0B99CB8AA520}" type="presParOf" srcId="{1ED50B29-A439-4B02-BECD-C28999716FF0}" destId="{EE34459E-A251-497B-913B-2EAC0631F72F}" srcOrd="6" destOrd="0" presId="urn:microsoft.com/office/officeart/2005/8/layout/vList2"/>
    <dgm:cxn modelId="{53B052A4-26CE-44C7-B550-F0F732A0C4A3}" type="presOf" srcId="{FC56A7ED-C365-4978-8A31-D7580B1DBDA8}" destId="{EE34459E-A251-497B-913B-2EAC0631F72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875145" cy="6031230"/>
        <a:chOff x="0" y="0"/>
        <a:chExt cx="6875145" cy="6031230"/>
      </a:xfrm>
    </dsp:grpSpPr>
    <dsp:sp modelId="{206D75DA-FA98-4C59-B0B4-6CA9AE1294D0}">
      <dsp:nvSpPr>
        <dsp:cNvPr id="3" name="Rounded Rectangle 2"/>
        <dsp:cNvSpPr/>
      </dsp:nvSpPr>
      <dsp:spPr bwMode="white">
        <a:xfrm>
          <a:off x="0" y="99235"/>
          <a:ext cx="6875145" cy="663575"/>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vert="horz" wrap="square" lIns="91439" tIns="91439" rIns="91439" bIns="91439"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en-US" sz="2400" b="1" dirty="0"/>
            <a:t>Marketplace conditions.</a:t>
          </a:r>
          <a:endParaRPr lang="en-US" sz="2400" b="1" dirty="0"/>
        </a:p>
      </dsp:txBody>
      <dsp:txXfrm>
        <a:off x="0" y="99235"/>
        <a:ext cx="6875145" cy="663575"/>
      </dsp:txXfrm>
    </dsp:sp>
    <dsp:sp modelId="{D9F5AE4E-81E8-481A-97AD-53BCBD009FC8}">
      <dsp:nvSpPr>
        <dsp:cNvPr id="4" name="Rounded Rectangle 3"/>
        <dsp:cNvSpPr/>
      </dsp:nvSpPr>
      <dsp:spPr bwMode="white">
        <a:xfrm>
          <a:off x="0" y="837690"/>
          <a:ext cx="6875145" cy="663575"/>
        </a:xfrm>
        <a:prstGeom prst="roundRect">
          <a:avLst/>
        </a:prstGeom>
      </dsp:spPr>
      <dsp:style>
        <a:lnRef idx="2">
          <a:schemeClr val="lt1"/>
        </a:lnRef>
        <a:fillRef idx="1">
          <a:schemeClr val="accent5">
            <a:hueOff val="-968571"/>
            <a:satOff val="-2464"/>
            <a:lumOff val="-1680"/>
            <a:alpha val="100000"/>
          </a:schemeClr>
        </a:fillRef>
        <a:effectRef idx="0">
          <a:scrgbClr r="0" g="0" b="0"/>
        </a:effectRef>
        <a:fontRef idx="minor">
          <a:schemeClr val="lt1"/>
        </a:fontRef>
      </dsp:style>
      <dsp:txBody>
        <a:bodyPr vert="horz" wrap="square" lIns="99060" tIns="99060" rIns="99060" bIns="9906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en-US" b="1"/>
            <a:t>Social and cultural influences and issues.</a:t>
          </a:r>
        </a:p>
      </dsp:txBody>
      <dsp:txXfrm>
        <a:off x="0" y="837690"/>
        <a:ext cx="6875145" cy="663575"/>
      </dsp:txXfrm>
    </dsp:sp>
    <dsp:sp modelId="{4377505D-617F-42C6-8FC2-F1DD7326981A}">
      <dsp:nvSpPr>
        <dsp:cNvPr id="5" name="Rounded Rectangle 4"/>
        <dsp:cNvSpPr/>
      </dsp:nvSpPr>
      <dsp:spPr bwMode="white">
        <a:xfrm>
          <a:off x="0" y="1576145"/>
          <a:ext cx="6875145" cy="663575"/>
        </a:xfrm>
        <a:prstGeom prst="roundRect">
          <a:avLst/>
        </a:prstGeom>
      </dsp:spPr>
      <dsp:style>
        <a:lnRef idx="2">
          <a:schemeClr val="lt1"/>
        </a:lnRef>
        <a:fillRef idx="1">
          <a:schemeClr val="accent5">
            <a:hueOff val="-1937142"/>
            <a:satOff val="-4929"/>
            <a:lumOff val="-3360"/>
            <a:alpha val="100000"/>
          </a:schemeClr>
        </a:fillRef>
        <a:effectRef idx="0">
          <a:scrgbClr r="0" g="0" b="0"/>
        </a:effectRef>
        <a:fontRef idx="minor">
          <a:schemeClr val="lt1"/>
        </a:fontRef>
      </dsp:style>
      <dsp:txBody>
        <a:bodyPr vert="horz" wrap="square" lIns="99060" tIns="99060" rIns="99060" bIns="9906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en-US" b="1"/>
            <a:t>Legal restrictions. </a:t>
          </a:r>
        </a:p>
      </dsp:txBody>
      <dsp:txXfrm>
        <a:off x="0" y="1576145"/>
        <a:ext cx="6875145" cy="663575"/>
      </dsp:txXfrm>
    </dsp:sp>
    <dsp:sp modelId="{1BD78CA1-409A-4823-B19E-A50E4DD7D60D}">
      <dsp:nvSpPr>
        <dsp:cNvPr id="6" name="Rounded Rectangle 5"/>
        <dsp:cNvSpPr/>
      </dsp:nvSpPr>
      <dsp:spPr bwMode="white">
        <a:xfrm>
          <a:off x="0" y="2314600"/>
          <a:ext cx="6875145" cy="663575"/>
        </a:xfrm>
        <a:prstGeom prst="roundRect">
          <a:avLst/>
        </a:prstGeom>
      </dsp:spPr>
      <dsp:style>
        <a:lnRef idx="2">
          <a:schemeClr val="lt1"/>
        </a:lnRef>
        <a:fillRef idx="1">
          <a:schemeClr val="accent5">
            <a:hueOff val="-2905714"/>
            <a:satOff val="-7394"/>
            <a:lumOff val="-5041"/>
            <a:alpha val="100000"/>
          </a:schemeClr>
        </a:fillRef>
        <a:effectRef idx="0">
          <a:scrgbClr r="0" g="0" b="0"/>
        </a:effectRef>
        <a:fontRef idx="minor">
          <a:schemeClr val="lt1"/>
        </a:fontRef>
      </dsp:style>
      <dsp:txBody>
        <a:bodyPr vert="horz" wrap="square" lIns="99060" tIns="99060" rIns="99060" bIns="9906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en-US" b="1"/>
            <a:t>Commercial databases. </a:t>
          </a:r>
        </a:p>
      </dsp:txBody>
      <dsp:txXfrm>
        <a:off x="0" y="2314600"/>
        <a:ext cx="6875145" cy="663575"/>
      </dsp:txXfrm>
    </dsp:sp>
    <dsp:sp modelId="{0F4055C5-CF3E-41FE-BCF5-7527FB111D88}">
      <dsp:nvSpPr>
        <dsp:cNvPr id="7" name="Rounded Rectangle 6"/>
        <dsp:cNvSpPr/>
      </dsp:nvSpPr>
      <dsp:spPr bwMode="white">
        <a:xfrm>
          <a:off x="0" y="3053055"/>
          <a:ext cx="6875145" cy="663575"/>
        </a:xfrm>
        <a:prstGeom prst="roundRect">
          <a:avLst/>
        </a:prstGeom>
      </dsp:spPr>
      <dsp:style>
        <a:lnRef idx="2">
          <a:schemeClr val="lt1"/>
        </a:lnRef>
        <a:fillRef idx="1">
          <a:schemeClr val="accent5">
            <a:hueOff val="-3874285"/>
            <a:satOff val="-9859"/>
            <a:lumOff val="-6722"/>
            <a:alpha val="100000"/>
          </a:schemeClr>
        </a:fillRef>
        <a:effectRef idx="0">
          <a:scrgbClr r="0" g="0" b="0"/>
        </a:effectRef>
        <a:fontRef idx="minor">
          <a:schemeClr val="lt1"/>
        </a:fontRef>
      </dsp:style>
      <dsp:txBody>
        <a:bodyPr vert="horz" wrap="square" lIns="99060" tIns="99060" rIns="99060" bIns="9906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en-US" b="1"/>
            <a:t>Academic research. </a:t>
          </a:r>
        </a:p>
      </dsp:txBody>
      <dsp:txXfrm>
        <a:off x="0" y="3053055"/>
        <a:ext cx="6875145" cy="663575"/>
      </dsp:txXfrm>
    </dsp:sp>
    <dsp:sp modelId="{58942DAF-5D06-4227-A451-328D24CBF8A7}">
      <dsp:nvSpPr>
        <dsp:cNvPr id="8" name="Rounded Rectangle 7"/>
        <dsp:cNvSpPr/>
      </dsp:nvSpPr>
      <dsp:spPr bwMode="white">
        <a:xfrm>
          <a:off x="0" y="3791510"/>
          <a:ext cx="6875145" cy="663575"/>
        </a:xfrm>
        <a:prstGeom prst="roundRect">
          <a:avLst/>
        </a:prstGeom>
      </dsp:spPr>
      <dsp:style>
        <a:lnRef idx="2">
          <a:schemeClr val="lt1"/>
        </a:lnRef>
        <a:fillRef idx="1">
          <a:schemeClr val="accent5">
            <a:hueOff val="-4842857"/>
            <a:satOff val="-12324"/>
            <a:lumOff val="-8402"/>
            <a:alpha val="100000"/>
          </a:schemeClr>
        </a:fillRef>
        <a:effectRef idx="0">
          <a:scrgbClr r="0" g="0" b="0"/>
        </a:effectRef>
        <a:fontRef idx="minor">
          <a:schemeClr val="lt1"/>
        </a:fontRef>
      </dsp:style>
      <dsp:txBody>
        <a:bodyPr vert="horz" wrap="square" lIns="99060" tIns="99060" rIns="99060" bIns="9906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en-US"/>
            <a:t>G</a:t>
          </a:r>
          <a:r>
            <a:rPr lang="en-US" b="1"/>
            <a:t>overnment or industry standards.</a:t>
          </a:r>
        </a:p>
      </dsp:txBody>
      <dsp:txXfrm>
        <a:off x="0" y="3791510"/>
        <a:ext cx="6875145" cy="663575"/>
      </dsp:txXfrm>
    </dsp:sp>
    <dsp:sp modelId="{C55F149E-0A1D-4E46-BF94-3F3C0587CA3D}">
      <dsp:nvSpPr>
        <dsp:cNvPr id="9" name="Rounded Rectangle 8"/>
        <dsp:cNvSpPr/>
      </dsp:nvSpPr>
      <dsp:spPr bwMode="white">
        <a:xfrm>
          <a:off x="0" y="4529965"/>
          <a:ext cx="6875145" cy="663575"/>
        </a:xfrm>
        <a:prstGeom prst="roundRect">
          <a:avLst/>
        </a:prstGeom>
      </dsp:spPr>
      <dsp:style>
        <a:lnRef idx="2">
          <a:schemeClr val="lt1"/>
        </a:lnRef>
        <a:fillRef idx="1">
          <a:schemeClr val="accent5">
            <a:hueOff val="-5811428"/>
            <a:satOff val="-14789"/>
            <a:lumOff val="-10083"/>
            <a:alpha val="100000"/>
          </a:schemeClr>
        </a:fillRef>
        <a:effectRef idx="0">
          <a:scrgbClr r="0" g="0" b="0"/>
        </a:effectRef>
        <a:fontRef idx="minor">
          <a:schemeClr val="lt1"/>
        </a:fontRef>
      </dsp:style>
      <dsp:txBody>
        <a:bodyPr vert="horz" wrap="square" lIns="99060" tIns="99060" rIns="99060" bIns="9906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en-US" b="1"/>
            <a:t>Financial considerations. </a:t>
          </a:r>
        </a:p>
      </dsp:txBody>
      <dsp:txXfrm>
        <a:off x="0" y="4529965"/>
        <a:ext cx="6875145" cy="663575"/>
      </dsp:txXfrm>
    </dsp:sp>
    <dsp:sp modelId="{99264C3A-35A8-4B99-A271-C11E0D06D3A7}">
      <dsp:nvSpPr>
        <dsp:cNvPr id="10" name="Rounded Rectangle 9"/>
        <dsp:cNvSpPr/>
      </dsp:nvSpPr>
      <dsp:spPr bwMode="white">
        <a:xfrm>
          <a:off x="0" y="5268420"/>
          <a:ext cx="6875145" cy="663575"/>
        </a:xfrm>
        <a:prstGeom prst="roundRect">
          <a:avLst/>
        </a:prstGeom>
      </dsp:spPr>
      <dsp:style>
        <a:lnRef idx="2">
          <a:schemeClr val="lt1"/>
        </a:lnRef>
        <a:fillRef idx="1">
          <a:schemeClr val="accent5">
            <a:hueOff val="-6780000"/>
            <a:satOff val="-17254"/>
            <a:lumOff val="-11764"/>
            <a:alpha val="100000"/>
          </a:schemeClr>
        </a:fillRef>
        <a:effectRef idx="0">
          <a:scrgbClr r="0" g="0" b="0"/>
        </a:effectRef>
        <a:fontRef idx="minor">
          <a:schemeClr val="lt1"/>
        </a:fontRef>
      </dsp:style>
      <dsp:txBody>
        <a:bodyPr vert="horz" wrap="square" lIns="99060" tIns="99060" rIns="99060" bIns="9906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en-US" b="1"/>
            <a:t>Physical environmental elements. </a:t>
          </a:r>
        </a:p>
      </dsp:txBody>
      <dsp:txXfrm>
        <a:off x="0" y="5268420"/>
        <a:ext cx="6875145" cy="663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406542" cy="6499502"/>
        <a:chOff x="0" y="0"/>
        <a:chExt cx="7406542" cy="6499502"/>
      </a:xfrm>
    </dsp:grpSpPr>
    <dsp:sp modelId="{9316B99C-184C-4AB2-B989-149F82303BD3}">
      <dsp:nvSpPr>
        <dsp:cNvPr id="3" name="Rounded Rectangle 2"/>
        <dsp:cNvSpPr/>
      </dsp:nvSpPr>
      <dsp:spPr bwMode="white">
        <a:xfrm>
          <a:off x="0" y="116621"/>
          <a:ext cx="7406542" cy="1523365"/>
        </a:xfrm>
        <a:prstGeom prst="roundRect">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sz="2000" dirty="0"/>
            <a:t>Organizational process assets (OPAs) are the plans, processes, policies, procedures, and knowledge bases specific to and used by the performing organization. These assets influence the management of the project.</a:t>
          </a:r>
        </a:p>
      </dsp:txBody>
      <dsp:txXfrm>
        <a:off x="0" y="116621"/>
        <a:ext cx="7406542" cy="1523365"/>
      </dsp:txXfrm>
    </dsp:sp>
    <dsp:sp modelId="{500B5E5F-9940-4935-B5D5-0C0C15AA3306}">
      <dsp:nvSpPr>
        <dsp:cNvPr id="4" name="Rounded Rectangle 3"/>
        <dsp:cNvSpPr/>
      </dsp:nvSpPr>
      <dsp:spPr bwMode="white">
        <a:xfrm>
          <a:off x="0" y="1697586"/>
          <a:ext cx="7406542" cy="1523365"/>
        </a:xfrm>
        <a:prstGeom prst="roundRect">
          <a:avLst/>
        </a:prstGeom>
      </dsp:spPr>
      <dsp:style>
        <a:lnRef idx="2">
          <a:schemeClr val="lt1"/>
        </a:lnRef>
        <a:fillRef idx="1">
          <a:schemeClr val="accent2">
            <a:hueOff val="-499999"/>
            <a:satOff val="-27973"/>
            <a:lumOff val="2876"/>
            <a:alpha val="100000"/>
          </a:schemeClr>
        </a:fillRef>
        <a:effectRef idx="0">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dirty="0"/>
            <a:t>Since OPAs are internal to the organization, the project team members may be able to update and add to the organizational process assets as necessary throughout the project. They may be grouped into two categories:</a:t>
          </a:r>
        </a:p>
      </dsp:txBody>
      <dsp:txXfrm>
        <a:off x="0" y="1697586"/>
        <a:ext cx="7406542" cy="1523365"/>
      </dsp:txXfrm>
    </dsp:sp>
    <dsp:sp modelId="{3E748542-9D0D-426B-9FBF-959B732E438A}">
      <dsp:nvSpPr>
        <dsp:cNvPr id="5" name="Rounded Rectangle 4"/>
        <dsp:cNvSpPr/>
      </dsp:nvSpPr>
      <dsp:spPr bwMode="white">
        <a:xfrm>
          <a:off x="0" y="3278551"/>
          <a:ext cx="7406542" cy="1523365"/>
        </a:xfrm>
        <a:prstGeom prst="roundRect">
          <a:avLst/>
        </a:prstGeom>
      </dsp:spPr>
      <dsp:style>
        <a:lnRef idx="2">
          <a:schemeClr val="lt1"/>
        </a:lnRef>
        <a:fillRef idx="1">
          <a:schemeClr val="accent2">
            <a:hueOff val="-999999"/>
            <a:satOff val="-55947"/>
            <a:lumOff val="5752"/>
            <a:alpha val="100000"/>
          </a:schemeClr>
        </a:fillRef>
        <a:effectRef idx="0">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a:t>Processes, policies, and procedures; and</a:t>
          </a:r>
        </a:p>
      </dsp:txBody>
      <dsp:txXfrm>
        <a:off x="0" y="3278551"/>
        <a:ext cx="7406542" cy="1523365"/>
      </dsp:txXfrm>
    </dsp:sp>
    <dsp:sp modelId="{EE34459E-A251-497B-913B-2EAC0631F72F}">
      <dsp:nvSpPr>
        <dsp:cNvPr id="6" name="Rounded Rectangle 5"/>
        <dsp:cNvSpPr/>
      </dsp:nvSpPr>
      <dsp:spPr bwMode="white">
        <a:xfrm>
          <a:off x="0" y="4859516"/>
          <a:ext cx="7406542" cy="1523365"/>
        </a:xfrm>
        <a:prstGeom prst="roundRect">
          <a:avLst/>
        </a:prstGeom>
      </dsp:spPr>
      <dsp:style>
        <a:lnRef idx="2">
          <a:schemeClr val="lt1"/>
        </a:lnRef>
        <a:fillRef idx="1">
          <a:schemeClr val="accent2">
            <a:hueOff val="-1500000"/>
            <a:satOff val="-83921"/>
            <a:lumOff val="8627"/>
            <a:alpha val="100000"/>
          </a:schemeClr>
        </a:fillRef>
        <a:effectRef idx="0">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a:t>Organizational knowledge bases.</a:t>
          </a:r>
        </a:p>
      </dsp:txBody>
      <dsp:txXfrm>
        <a:off x="0" y="4859516"/>
        <a:ext cx="7406542" cy="152336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155815" cy="4350282"/>
        <a:chOff x="0" y="0"/>
        <a:chExt cx="7155815" cy="4350282"/>
      </a:xfrm>
    </dsp:grpSpPr>
    <dsp:sp modelId="{9316B99C-184C-4AB2-B989-149F82303BD3}">
      <dsp:nvSpPr>
        <dsp:cNvPr id="3" name="Rounded Rectangle 2"/>
        <dsp:cNvSpPr/>
      </dsp:nvSpPr>
      <dsp:spPr bwMode="white">
        <a:xfrm>
          <a:off x="0" y="0"/>
          <a:ext cx="7155815" cy="1440505"/>
        </a:xfrm>
        <a:prstGeom prst="roundRect">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vert="horz" wrap="square" lIns="152400" tIns="152400" rIns="152400" bIns="15240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4000"/>
            <a:t>Initiating and Planning</a:t>
          </a:r>
          <a:endParaRPr lang="en-US" sz="4000"/>
        </a:p>
      </dsp:txBody>
      <dsp:txXfrm>
        <a:off x="0" y="0"/>
        <a:ext cx="7155815" cy="1440505"/>
      </dsp:txXfrm>
    </dsp:sp>
    <dsp:sp modelId="{500B5E5F-9940-4935-B5D5-0C0C15AA3306}">
      <dsp:nvSpPr>
        <dsp:cNvPr id="4" name="Rounded Rectangle 3"/>
        <dsp:cNvSpPr/>
      </dsp:nvSpPr>
      <dsp:spPr bwMode="white">
        <a:xfrm>
          <a:off x="0" y="1454888"/>
          <a:ext cx="7155815" cy="1440505"/>
        </a:xfrm>
        <a:prstGeom prst="roundRect">
          <a:avLst/>
        </a:prstGeom>
      </dsp:spPr>
      <dsp:style>
        <a:lnRef idx="2">
          <a:schemeClr val="lt1"/>
        </a:lnRef>
        <a:fillRef idx="1">
          <a:schemeClr val="accent2">
            <a:hueOff val="-499999"/>
            <a:satOff val="-27973"/>
            <a:lumOff val="2876"/>
            <a:alpha val="100000"/>
          </a:schemeClr>
        </a:fillRef>
        <a:effectRef idx="0">
          <a:scrgbClr r="0" g="0" b="0"/>
        </a:effectRef>
        <a:fontRef idx="minor">
          <a:schemeClr val="lt1"/>
        </a:fontRef>
      </dsp:style>
      <dsp:txBody>
        <a:bodyPr vert="horz" wrap="square" lIns="152400" tIns="152400" rIns="152400" bIns="15240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4000"/>
            <a:t>Executing, Monitoring , and Controlling</a:t>
          </a:r>
          <a:endParaRPr lang="en-US" sz="4000"/>
        </a:p>
      </dsp:txBody>
      <dsp:txXfrm>
        <a:off x="0" y="1454888"/>
        <a:ext cx="7155815" cy="1440505"/>
      </dsp:txXfrm>
    </dsp:sp>
    <dsp:sp modelId="{3E748542-9D0D-426B-9FBF-959B732E438A}">
      <dsp:nvSpPr>
        <dsp:cNvPr id="5" name="Rounded Rectangle 4"/>
        <dsp:cNvSpPr/>
      </dsp:nvSpPr>
      <dsp:spPr bwMode="white">
        <a:xfrm>
          <a:off x="0" y="2909777"/>
          <a:ext cx="7155815" cy="1440505"/>
        </a:xfrm>
        <a:prstGeom prst="roundRect">
          <a:avLst/>
        </a:prstGeom>
      </dsp:spPr>
      <dsp:style>
        <a:lnRef idx="2">
          <a:schemeClr val="lt1"/>
        </a:lnRef>
        <a:fillRef idx="1">
          <a:schemeClr val="accent2">
            <a:hueOff val="-999999"/>
            <a:satOff val="-55947"/>
            <a:lumOff val="5752"/>
            <a:alpha val="100000"/>
          </a:schemeClr>
        </a:fillRef>
        <a:effectRef idx="0">
          <a:scrgbClr r="0" g="0" b="0"/>
        </a:effectRef>
        <a:fontRef idx="minor">
          <a:schemeClr val="lt1"/>
        </a:fontRef>
      </dsp:style>
      <dsp:txBody>
        <a:bodyPr vert="horz" wrap="square" lIns="152400" tIns="152400" rIns="152400" bIns="15240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4000"/>
            <a:t>Closing</a:t>
          </a:r>
          <a:endParaRPr lang="en-US" sz="4000"/>
        </a:p>
      </dsp:txBody>
      <dsp:txXfrm>
        <a:off x="0" y="2909777"/>
        <a:ext cx="7155815" cy="144050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5F5960F4-1A51-44B9-AA9B-C5FBF3C3ABDD}"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5F5960F4-1A51-44B9-AA9B-C5FBF3C3ABDD}"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5F5960F4-1A51-44B9-AA9B-C5FBF3C3ABDD}"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5F5960F4-1A51-44B9-AA9B-C5FBF3C3ABDD}"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5F5960F4-1A51-44B9-AA9B-C5FBF3C3ABDD}"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F5960F4-1A51-44B9-AA9B-C5FBF3C3ABDD}"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5" name="Date Placeholder 4"/>
          <p:cNvSpPr>
            <a:spLocks noGrp="1"/>
          </p:cNvSpPr>
          <p:nvPr>
            <p:ph type="dt" sz="half" idx="10"/>
          </p:nvPr>
        </p:nvSpPr>
        <p:spPr/>
        <p:txBody>
          <a:bodyPr/>
          <a:lstStyle/>
          <a:p>
            <a:fld id="{5F5960F4-1A51-44B9-AA9B-C5FBF3C3ABDD}"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7" name="Date Placeholder 6"/>
          <p:cNvSpPr>
            <a:spLocks noGrp="1"/>
          </p:cNvSpPr>
          <p:nvPr>
            <p:ph type="dt" sz="half" idx="10"/>
          </p:nvPr>
        </p:nvSpPr>
        <p:spPr/>
        <p:txBody>
          <a:bodyPr/>
          <a:lstStyle/>
          <a:p>
            <a:fld id="{5F5960F4-1A51-44B9-AA9B-C5FBF3C3ABDD}" type="datetimeFigureOut">
              <a:rPr lang="en-PH" smtClean="0"/>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5F5960F4-1A51-44B9-AA9B-C5FBF3C3ABDD}" type="datetimeFigureOut">
              <a:rPr lang="en-PH" smtClean="0"/>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960F4-1A51-44B9-AA9B-C5FBF3C3ABDD}" type="datetimeFigureOut">
              <a:rPr lang="en-PH" smtClean="0"/>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F5960F4-1A51-44B9-AA9B-C5FBF3C3ABDD}"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5F5960F4-1A51-44B9-AA9B-C5FBF3C3ABDD}"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F5960F4-1A51-44B9-AA9B-C5FBF3C3ABDD}"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5F5960F4-1A51-44B9-AA9B-C5FBF3C3ABDD}"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5F5960F4-1A51-44B9-AA9B-C5FBF3C3ABDD}"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F5960F4-1A51-44B9-AA9B-C5FBF3C3ABDD}"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5" name="Date Placeholder 4"/>
          <p:cNvSpPr>
            <a:spLocks noGrp="1"/>
          </p:cNvSpPr>
          <p:nvPr>
            <p:ph type="dt" sz="half" idx="10"/>
          </p:nvPr>
        </p:nvSpPr>
        <p:spPr/>
        <p:txBody>
          <a:bodyPr/>
          <a:lstStyle/>
          <a:p>
            <a:fld id="{5F5960F4-1A51-44B9-AA9B-C5FBF3C3ABDD}"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7" name="Date Placeholder 6"/>
          <p:cNvSpPr>
            <a:spLocks noGrp="1"/>
          </p:cNvSpPr>
          <p:nvPr>
            <p:ph type="dt" sz="half" idx="10"/>
          </p:nvPr>
        </p:nvSpPr>
        <p:spPr/>
        <p:txBody>
          <a:bodyPr/>
          <a:lstStyle/>
          <a:p>
            <a:fld id="{5F5960F4-1A51-44B9-AA9B-C5FBF3C3ABDD}" type="datetimeFigureOut">
              <a:rPr lang="en-PH" smtClean="0"/>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5F5960F4-1A51-44B9-AA9B-C5FBF3C3ABDD}" type="datetimeFigureOut">
              <a:rPr lang="en-PH" smtClean="0"/>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960F4-1A51-44B9-AA9B-C5FBF3C3ABDD}" type="datetimeFigureOut">
              <a:rPr lang="en-PH" smtClean="0"/>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F5960F4-1A51-44B9-AA9B-C5FBF3C3ABDD}"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F5960F4-1A51-44B9-AA9B-C5FBF3C3ABDD}"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13780EE3-7B36-4E2F-9986-5C6EE51F4A74}" type="slidenum">
              <a:rPr lang="en-PH" smtClean="0"/>
            </a:fld>
            <a:endParaRPr lang="en-PH"/>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960F4-1A51-44B9-AA9B-C5FBF3C3ABDD}" type="datetimeFigureOut">
              <a:rPr lang="en-PH" smtClean="0"/>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80EE3-7B36-4E2F-9986-5C6EE51F4A74}" type="slidenum">
              <a:rPr lang="en-PH" smtClean="0"/>
            </a:fld>
            <a:endParaRPr lang="en-P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960F4-1A51-44B9-AA9B-C5FBF3C3ABDD}" type="datetimeFigureOut">
              <a:rPr lang="en-PH" smtClean="0"/>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80EE3-7B36-4E2F-9986-5C6EE51F4A74}" type="slidenum">
              <a:rPr lang="en-PH" smtClean="0"/>
            </a:fld>
            <a:endParaRPr lang="en-PH"/>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64614" y="1783959"/>
            <a:ext cx="4087306" cy="2889114"/>
          </a:xfrm>
        </p:spPr>
        <p:txBody>
          <a:bodyPr anchor="b">
            <a:normAutofit/>
          </a:bodyPr>
          <a:lstStyle/>
          <a:p>
            <a:pPr algn="l"/>
            <a:r>
              <a:rPr lang="en-PH" sz="4200" dirty="0"/>
              <a:t>THE ENVIRONMENT IN WHICH PROJECTS OPERATE</a:t>
            </a:r>
            <a:endParaRPr lang="en-PH" sz="4200" dirty="0"/>
          </a:p>
        </p:txBody>
      </p:sp>
      <p:sp>
        <p:nvSpPr>
          <p:cNvPr id="3" name="Subtitle 2"/>
          <p:cNvSpPr>
            <a:spLocks noGrp="1"/>
          </p:cNvSpPr>
          <p:nvPr>
            <p:ph type="subTitle" idx="1"/>
          </p:nvPr>
        </p:nvSpPr>
        <p:spPr>
          <a:xfrm>
            <a:off x="7464612" y="4750893"/>
            <a:ext cx="4087305" cy="1147863"/>
          </a:xfrm>
        </p:spPr>
        <p:txBody>
          <a:bodyPr anchor="t">
            <a:normAutofit/>
          </a:bodyPr>
          <a:lstStyle/>
          <a:p>
            <a:pPr algn="l"/>
            <a:endParaRPr lang="en-PH" sz="1700"/>
          </a:p>
          <a:p>
            <a:pPr algn="l"/>
            <a:endParaRPr lang="en-PH" sz="1700"/>
          </a:p>
          <a:p>
            <a:pPr algn="l"/>
            <a:r>
              <a:rPr lang="en-PH" sz="1700"/>
              <a:t>Prepared by: LAVENIA ANGELINE P. ZETA</a:t>
            </a:r>
            <a:endParaRPr lang="en-PH" sz="1700"/>
          </a:p>
        </p:txBody>
      </p:sp>
      <p:sp>
        <p:nvSpPr>
          <p:cNvPr id="9" name="Freeform: Shape 8"/>
          <p:cNvSpPr>
            <a:spLocks noGrp="1" noRot="1" noChangeAspect="1" noMove="1" noResize="1" noEditPoints="1" noAdjustHandles="1" noChangeArrowheads="1" noChangeShapeType="1" noTextEdit="1"/>
          </p:cNvSpPr>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4" descr="Thermal power station"/>
          <p:cNvPicPr>
            <a:picLocks noChangeAspect="1"/>
          </p:cNvPicPr>
          <p:nvPr/>
        </p:nvPicPr>
        <p:blipFill rotWithShape="1">
          <a:blip r:embed="rId1"/>
          <a:srcRect l="5194" r="17942"/>
          <a:stretch>
            <a:fill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erial view of container ship"/>
          <p:cNvPicPr>
            <a:picLocks noChangeAspect="1"/>
          </p:cNvPicPr>
          <p:nvPr/>
        </p:nvPicPr>
        <p:blipFill rotWithShape="1">
          <a:blip r:embed="rId1"/>
          <a:srcRect/>
          <a:stretch>
            <a:fillRect/>
          </a:stretch>
        </p:blipFill>
        <p:spPr>
          <a:xfrm>
            <a:off x="20" y="10"/>
            <a:ext cx="12191980"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ctrTitle"/>
          </p:nvPr>
        </p:nvSpPr>
        <p:spPr>
          <a:xfrm>
            <a:off x="969264" y="5154168"/>
            <a:ext cx="6973204" cy="1261872"/>
          </a:xfrm>
        </p:spPr>
        <p:txBody>
          <a:bodyPr anchor="ctr">
            <a:normAutofit/>
          </a:bodyPr>
          <a:lstStyle/>
          <a:p>
            <a:pPr algn="l"/>
            <a:r>
              <a:rPr lang="en-US" sz="4100" b="1">
                <a:solidFill>
                  <a:schemeClr val="tx1">
                    <a:lumMod val="85000"/>
                    <a:lumOff val="15000"/>
                  </a:schemeClr>
                </a:solidFill>
              </a:rPr>
              <a:t>2.3 ORGANIZATIONAL PROCESS ASSETS</a:t>
            </a:r>
            <a:endParaRPr lang="en-US" sz="4100">
              <a:solidFill>
                <a:schemeClr val="tx1">
                  <a:lumMod val="85000"/>
                  <a:lumOff val="15000"/>
                </a:schemeClr>
              </a:solidFill>
            </a:endParaRPr>
          </a:p>
        </p:txBody>
      </p:sp>
      <p:cxnSp>
        <p:nvCxnSpPr>
          <p:cNvPr id="13" name="Straight Connector 12"/>
          <p:cNvCxnSpPr>
            <a:cxnSpLocks noGrp="1" noRot="1" noChangeAspect="1" noMove="1" noResize="1" noEditPoints="1" noAdjustHandles="1" noChangeArrowheads="1" noChangeShapeType="1"/>
          </p:cNvCxnSpPr>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srcRect t="15730"/>
          <a:stretch>
            <a:fillRect/>
          </a:stretch>
        </p:blipFill>
        <p:spPr>
          <a:xfrm>
            <a:off x="20" y="10"/>
            <a:ext cx="12191981" cy="6857990"/>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a:grpSpLocks noGrp="1" noRot="1" noChangeAspect="1" noMove="1" noResize="1" noUngrp="1"/>
          </p:cNvGrpSpPr>
          <p:nvPr/>
        </p:nvGrpSpPr>
        <p:grpSpPr>
          <a:xfrm>
            <a:off x="11123132" y="713128"/>
            <a:ext cx="1068867" cy="2126625"/>
            <a:chOff x="10918968" y="713127"/>
            <a:chExt cx="1273032" cy="2532832"/>
          </a:xfrm>
        </p:grpSpPr>
        <p:sp>
          <p:nvSpPr>
            <p:cNvPr id="13" name="Rectangle 12"/>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Isosceles Triangle 15"/>
          <p:cNvSpPr>
            <a:spLocks noGrp="1" noRot="1" noChangeAspect="1" noMove="1" noResize="1" noEditPoints="1" noAdjustHandles="1" noChangeArrowheads="1" noChangeShapeType="1" noTextEdit="1"/>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p:cNvGraphicFramePr>
            <a:graphicFrameLocks noGrp="1"/>
          </p:cNvGraphicFramePr>
          <p:nvPr>
            <p:ph idx="1"/>
          </p:nvPr>
        </p:nvGraphicFramePr>
        <p:xfrm>
          <a:off x="302553" y="238923"/>
          <a:ext cx="7406542" cy="6499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srcRect t="15730"/>
          <a:stretch>
            <a:fillRect/>
          </a:stretch>
        </p:blipFill>
        <p:spPr>
          <a:xfrm>
            <a:off x="20" y="10"/>
            <a:ext cx="12191981" cy="6857990"/>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a:grpSpLocks noGrp="1" noRot="1" noChangeAspect="1" noMove="1" noResize="1" noUngrp="1"/>
          </p:cNvGrpSpPr>
          <p:nvPr/>
        </p:nvGrpSpPr>
        <p:grpSpPr>
          <a:xfrm>
            <a:off x="11123132" y="713128"/>
            <a:ext cx="1068867" cy="2126625"/>
            <a:chOff x="10918968" y="713127"/>
            <a:chExt cx="1273032" cy="2532832"/>
          </a:xfrm>
        </p:grpSpPr>
        <p:sp>
          <p:nvSpPr>
            <p:cNvPr id="13" name="Rectangle 12"/>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Isosceles Triangle 15"/>
          <p:cNvSpPr>
            <a:spLocks noGrp="1" noRot="1" noChangeAspect="1" noMove="1" noResize="1" noEditPoints="1" noAdjustHandles="1" noChangeArrowheads="1" noChangeShapeType="1" noTextEdit="1"/>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p:cNvGraphicFramePr>
            <a:graphicFrameLocks noGrp="1"/>
          </p:cNvGraphicFramePr>
          <p:nvPr>
            <p:ph idx="1"/>
          </p:nvPr>
        </p:nvGraphicFramePr>
        <p:xfrm>
          <a:off x="302260" y="932815"/>
          <a:ext cx="7155815" cy="5805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a:grpSpLocks noGrp="1" noRot="1" noChangeAspect="1" noMove="1" noResize="1" noUngrp="1"/>
          </p:cNvGrpSpPr>
          <p:nvPr/>
        </p:nvGrpSpPr>
        <p:grpSpPr>
          <a:xfrm>
            <a:off x="1" y="0"/>
            <a:ext cx="12191996" cy="6858000"/>
            <a:chOff x="1" y="0"/>
            <a:chExt cx="12191996" cy="6858000"/>
          </a:xfrm>
        </p:grpSpPr>
        <p:sp useBgFill="1">
          <p:nvSpPr>
            <p:cNvPr id="14" name="Rectangle 13"/>
            <p:cNvSpPr/>
            <p:nvPr/>
          </p:nvSpPr>
          <p:spPr bwMode="ltGray">
            <a:xfrm>
              <a:off x="1" y="0"/>
              <a:ext cx="12191996" cy="6858000"/>
            </a:xfrm>
            <a:prstGeom prst="rect">
              <a:avLst/>
            </a:prstGeom>
            <a:ln w="0">
              <a:noFill/>
              <a:prstDash val="solid"/>
              <a:round/>
            </a:ln>
          </p:spPr>
          <p:txBody>
            <a:bodyPr rtlCol="0" anchor="ctr"/>
            <a:lstStyle/>
            <a:p>
              <a:pPr algn="ctr" defTabSz="457200"/>
              <a:endParaRPr lang="en-US">
                <a:solidFill>
                  <a:schemeClr val="tx1"/>
                </a:solidFill>
              </a:endParaRPr>
            </a:p>
          </p:txBody>
        </p:sp>
        <p:sp>
          <p:nvSpPr>
            <p:cNvPr id="15" name="Rectangle 14"/>
            <p:cNvSpPr/>
            <p:nvPr/>
          </p:nvSpPr>
          <p:spPr bwMode="ltGray">
            <a:xfrm>
              <a:off x="1" y="0"/>
              <a:ext cx="12191996" cy="6858000"/>
            </a:xfrm>
            <a:prstGeom prst="rect">
              <a:avLst/>
            </a:prstGeom>
            <a:solidFill>
              <a:schemeClr val="accent1">
                <a:lumMod val="50000"/>
                <a:alpha val="25000"/>
              </a:schemeClr>
            </a:solidFill>
            <a:ln w="0">
              <a:noFill/>
              <a:prstDash val="solid"/>
              <a:round/>
            </a:ln>
          </p:spPr>
          <p:txBody>
            <a:bodyPr rtlCol="0" anchor="ctr"/>
            <a:lstStyle/>
            <a:p>
              <a:pPr algn="ctr" defTabSz="457200"/>
              <a:endParaRPr lang="en-US" dirty="0">
                <a:solidFill>
                  <a:schemeClr val="tx1"/>
                </a:solidFill>
              </a:endParaRPr>
            </a:p>
          </p:txBody>
        </p:sp>
      </p:grpSp>
      <p:sp>
        <p:nvSpPr>
          <p:cNvPr id="4" name="Title 3"/>
          <p:cNvSpPr>
            <a:spLocks noGrp="1"/>
          </p:cNvSpPr>
          <p:nvPr>
            <p:ph type="ctrTitle"/>
          </p:nvPr>
        </p:nvSpPr>
        <p:spPr>
          <a:xfrm>
            <a:off x="761261" y="776436"/>
            <a:ext cx="5282519" cy="4504620"/>
          </a:xfrm>
        </p:spPr>
        <p:txBody>
          <a:bodyPr anchor="ctr">
            <a:normAutofit/>
          </a:bodyPr>
          <a:lstStyle/>
          <a:p>
            <a:r>
              <a:rPr lang="en-US" sz="6800"/>
              <a:t>2.3.1 PROCESSES, POLICIES, AND PROCEDURES</a:t>
            </a:r>
            <a:endParaRPr lang="en-US" sz="6800"/>
          </a:p>
        </p:txBody>
      </p:sp>
      <p:sp>
        <p:nvSpPr>
          <p:cNvPr id="17" name="Freeform: Shape 16"/>
          <p:cNvSpPr>
            <a:spLocks noGrp="1" noRot="1" noChangeAspect="1" noMove="1" noResize="1" noEditPoints="1" noAdjustHandles="1" noChangeArrowheads="1" noChangeShapeType="1" noTextEdit="1"/>
          </p:cNvSpPr>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Spheres in balance"/>
          <p:cNvPicPr>
            <a:picLocks noChangeAspect="1"/>
          </p:cNvPicPr>
          <p:nvPr/>
        </p:nvPicPr>
        <p:blipFill rotWithShape="1">
          <a:blip r:embed="rId1"/>
          <a:srcRect l="19416" r="28398" b="-1"/>
          <a:stretch>
            <a:fillRect/>
          </a:stretch>
        </p:blipFill>
        <p:spPr>
          <a:xfrm>
            <a:off x="6909481" y="10"/>
            <a:ext cx="5282519" cy="6857990"/>
          </a:xfrm>
          <a:custGeom>
            <a:avLst/>
            <a:gdLst/>
            <a:ahLst/>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p:cNvPicPr>
            <a:picLocks noChangeAspect="1"/>
          </p:cNvPicPr>
          <p:nvPr/>
        </p:nvPicPr>
        <p:blipFill rotWithShape="1">
          <a:blip r:embed="rId1">
            <a:alphaModFix amt="35000"/>
          </a:blip>
          <a:srcRect t="1220" b="14510"/>
          <a:stretch>
            <a:fillRect/>
          </a:stretch>
        </p:blipFill>
        <p:spPr>
          <a:xfrm>
            <a:off x="20" y="1"/>
            <a:ext cx="12191980" cy="6857999"/>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b="1">
                <a:solidFill>
                  <a:srgbClr val="FFFFFF"/>
                </a:solidFill>
              </a:rPr>
              <a:t>Executing, Monitoring, and Controlling:</a:t>
            </a:r>
            <a:endParaRPr lang="en-US" sz="4000">
              <a:solidFill>
                <a:srgbClr val="FFFFFF"/>
              </a:solidFill>
            </a:endParaRPr>
          </a:p>
        </p:txBody>
      </p:sp>
      <p:cxnSp>
        <p:nvCxnSpPr>
          <p:cNvPr id="11" name="Straight Connector 10"/>
          <p:cNvCxnSpPr>
            <a:cxnSpLocks noGrp="1" noRot="1" noChangeAspect="1" noMove="1" noResize="1" noEditPoints="1" noAdjustHandles="1" noChangeArrowheads="1" noChangeShapeType="1"/>
          </p:cNvCxnSpPr>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8336" y="262299"/>
            <a:ext cx="6547918" cy="6374028"/>
          </a:xfrm>
        </p:spPr>
        <p:txBody>
          <a:bodyPr anchor="ctr">
            <a:normAutofit/>
          </a:bodyPr>
          <a:lstStyle/>
          <a:p>
            <a:pPr>
              <a:buFont typeface="Wingdings" panose="05000000000000000000" pitchFamily="2" charset="2"/>
              <a:buChar char="q"/>
            </a:pPr>
            <a:r>
              <a:rPr lang="en-US" sz="1900" dirty="0">
                <a:solidFill>
                  <a:srgbClr val="FFFFFF"/>
                </a:solidFill>
              </a:rPr>
              <a:t>Change control procedures, including the steps by which performing organization standards, policies, plans, and procedures or any project documents will be modified, and how any changes will be approved and validated;</a:t>
            </a:r>
            <a:endParaRPr lang="en-US" sz="1900" dirty="0">
              <a:solidFill>
                <a:srgbClr val="FFFFFF"/>
              </a:solidFill>
            </a:endParaRPr>
          </a:p>
          <a:p>
            <a:pPr>
              <a:buFont typeface="Wingdings" panose="05000000000000000000" pitchFamily="2" charset="2"/>
              <a:buChar char="q"/>
            </a:pPr>
            <a:r>
              <a:rPr lang="en-US" sz="1900" dirty="0">
                <a:solidFill>
                  <a:srgbClr val="FFFFFF"/>
                </a:solidFill>
              </a:rPr>
              <a:t>Traceability matrices;</a:t>
            </a:r>
            <a:endParaRPr lang="en-US" sz="1900" dirty="0">
              <a:solidFill>
                <a:srgbClr val="FFFFFF"/>
              </a:solidFill>
            </a:endParaRPr>
          </a:p>
          <a:p>
            <a:pPr>
              <a:buFont typeface="Wingdings" panose="05000000000000000000" pitchFamily="2" charset="2"/>
              <a:buChar char="q"/>
            </a:pPr>
            <a:r>
              <a:rPr lang="en-US" sz="1900" dirty="0">
                <a:solidFill>
                  <a:srgbClr val="FFFFFF"/>
                </a:solidFill>
              </a:rPr>
              <a:t>Financial controls procedures ;</a:t>
            </a:r>
            <a:endParaRPr lang="en-US" sz="1900" dirty="0">
              <a:solidFill>
                <a:srgbClr val="FFFFFF"/>
              </a:solidFill>
            </a:endParaRPr>
          </a:p>
          <a:p>
            <a:pPr>
              <a:buFont typeface="Wingdings" panose="05000000000000000000" pitchFamily="2" charset="2"/>
              <a:buChar char="q"/>
            </a:pPr>
            <a:r>
              <a:rPr lang="en-US" sz="1900" dirty="0">
                <a:solidFill>
                  <a:srgbClr val="FFFFFF"/>
                </a:solidFill>
              </a:rPr>
              <a:t>Issue and defect management procedures;</a:t>
            </a:r>
            <a:endParaRPr lang="en-US" sz="1900" dirty="0">
              <a:solidFill>
                <a:srgbClr val="FFFFFF"/>
              </a:solidFill>
            </a:endParaRPr>
          </a:p>
          <a:p>
            <a:pPr>
              <a:buFont typeface="Wingdings" panose="05000000000000000000" pitchFamily="2" charset="2"/>
              <a:buChar char="q"/>
            </a:pPr>
            <a:r>
              <a:rPr lang="en-US" sz="1900" dirty="0">
                <a:solidFill>
                  <a:srgbClr val="FFFFFF"/>
                </a:solidFill>
              </a:rPr>
              <a:t>Resource availability control and assignment management;</a:t>
            </a:r>
            <a:endParaRPr lang="en-US" sz="1900" dirty="0">
              <a:solidFill>
                <a:srgbClr val="FFFFFF"/>
              </a:solidFill>
            </a:endParaRPr>
          </a:p>
          <a:p>
            <a:pPr>
              <a:buFont typeface="Wingdings" panose="05000000000000000000" pitchFamily="2" charset="2"/>
              <a:buChar char="q"/>
            </a:pPr>
            <a:r>
              <a:rPr lang="en-US" sz="1900" dirty="0">
                <a:solidFill>
                  <a:srgbClr val="FFFFFF"/>
                </a:solidFill>
              </a:rPr>
              <a:t>Organizational communication requirements;</a:t>
            </a:r>
            <a:endParaRPr lang="en-US" sz="1900" dirty="0">
              <a:solidFill>
                <a:srgbClr val="FFFFFF"/>
              </a:solidFill>
            </a:endParaRPr>
          </a:p>
          <a:p>
            <a:pPr>
              <a:buFont typeface="Wingdings" panose="05000000000000000000" pitchFamily="2" charset="2"/>
              <a:buChar char="q"/>
            </a:pPr>
            <a:r>
              <a:rPr lang="en-US" sz="1900" dirty="0">
                <a:solidFill>
                  <a:srgbClr val="FFFFFF"/>
                </a:solidFill>
              </a:rPr>
              <a:t>Procedures for prioritizing, approving, and issuing work authorizations;</a:t>
            </a:r>
            <a:endParaRPr lang="en-US" sz="1900" dirty="0">
              <a:solidFill>
                <a:srgbClr val="FFFFFF"/>
              </a:solidFill>
            </a:endParaRPr>
          </a:p>
          <a:p>
            <a:pPr>
              <a:buFont typeface="Wingdings" panose="05000000000000000000" pitchFamily="2" charset="2"/>
              <a:buChar char="q"/>
            </a:pPr>
            <a:r>
              <a:rPr lang="en-US" sz="1900" dirty="0">
                <a:solidFill>
                  <a:srgbClr val="FFFFFF"/>
                </a:solidFill>
              </a:rPr>
              <a:t>Templates ;</a:t>
            </a:r>
            <a:endParaRPr lang="en-US" sz="1900" dirty="0">
              <a:solidFill>
                <a:srgbClr val="FFFFFF"/>
              </a:solidFill>
            </a:endParaRPr>
          </a:p>
          <a:p>
            <a:pPr>
              <a:buFont typeface="Wingdings" panose="05000000000000000000" pitchFamily="2" charset="2"/>
              <a:buChar char="q"/>
            </a:pPr>
            <a:r>
              <a:rPr lang="en-US" sz="1900" dirty="0">
                <a:solidFill>
                  <a:srgbClr val="FFFFFF"/>
                </a:solidFill>
              </a:rPr>
              <a:t>Standardized guidelines, work instructions, proposal evaluation criteria, and performance measurement criteria; and</a:t>
            </a:r>
            <a:endParaRPr lang="en-US" sz="1900" dirty="0">
              <a:solidFill>
                <a:srgbClr val="FFFFFF"/>
              </a:solidFill>
            </a:endParaRPr>
          </a:p>
          <a:p>
            <a:pPr>
              <a:buFont typeface="Wingdings" panose="05000000000000000000" pitchFamily="2" charset="2"/>
              <a:buChar char="q"/>
            </a:pPr>
            <a:r>
              <a:rPr lang="en-US" sz="1900" dirty="0">
                <a:solidFill>
                  <a:srgbClr val="FFFFFF"/>
                </a:solidFill>
              </a:rPr>
              <a:t>Product, service, or result verification and validation procedures.</a:t>
            </a:r>
            <a:endParaRPr lang="en-US" sz="1900" dirty="0">
              <a:solidFill>
                <a:srgbClr val="FFFFFF"/>
              </a:solidFill>
            </a:endParaRPr>
          </a:p>
          <a:p>
            <a:pPr>
              <a:buFont typeface="Wingdings" panose="05000000000000000000" pitchFamily="2" charset="2"/>
              <a:buChar char="q"/>
            </a:pPr>
            <a:endParaRPr lang="en-US" sz="13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yellow figures and a red figure on the other side"/>
          <p:cNvPicPr>
            <a:picLocks noChangeAspect="1"/>
          </p:cNvPicPr>
          <p:nvPr/>
        </p:nvPicPr>
        <p:blipFill rotWithShape="1">
          <a:blip r:embed="rId1"/>
          <a:srcRect t="15730"/>
          <a:stretch>
            <a:fillRect/>
          </a:stretch>
        </p:blipFill>
        <p:spPr>
          <a:xfrm>
            <a:off x="20" y="10"/>
            <a:ext cx="12191981" cy="6857990"/>
          </a:xfrm>
          <a:prstGeom prst="rect">
            <a:avLst/>
          </a:prstGeom>
        </p:spPr>
      </p:pic>
      <p:sp>
        <p:nvSpPr>
          <p:cNvPr id="16" name="Rectangle 15"/>
          <p:cNvSpPr>
            <a:spLocks noGrp="1" noRot="1" noChangeAspect="1" noMove="1" noResize="1" noEditPoints="1" noAdjustHandles="1" noChangeArrowheads="1" noChangeShapeType="1" noTextEdit="1"/>
          </p:cNvSpPr>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ctrTitle"/>
          </p:nvPr>
        </p:nvSpPr>
        <p:spPr>
          <a:xfrm>
            <a:off x="404553" y="3091928"/>
            <a:ext cx="9078562" cy="2387600"/>
          </a:xfrm>
        </p:spPr>
        <p:txBody>
          <a:bodyPr>
            <a:normAutofit/>
          </a:bodyPr>
          <a:lstStyle/>
          <a:p>
            <a:pPr algn="l"/>
            <a:r>
              <a:rPr lang="en-US" sz="6100" dirty="0"/>
              <a:t>2.3.2 ORGANIZATIONAL KNOWLEDGE REPOSITORIES</a:t>
            </a:r>
            <a:endParaRPr lang="en-US" sz="6100" dirty="0"/>
          </a:p>
        </p:txBody>
      </p:sp>
      <p:sp>
        <p:nvSpPr>
          <p:cNvPr id="18" name="Rectangle: Rounded Corners 17"/>
          <p:cNvSpPr>
            <a:spLocks noGrp="1" noRot="1" noChangeAspect="1" noMove="1" noResize="1" noEditPoints="1" noAdjustHandles="1" noChangeArrowheads="1" noChangeShapeType="1" noTextEdit="1"/>
          </p:cNvSpPr>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p:cNvSpPr>
            <a:spLocks noGrp="1" noRot="1" noChangeAspect="1" noMove="1" noResize="1" noEditPoints="1" noAdjustHandles="1" noChangeArrowheads="1" noChangeShapeType="1" noTextEdit="1"/>
          </p:cNvSpPr>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p:cNvSpPr>
            <a:spLocks noGrp="1" noRot="1" noChangeAspect="1" noMove="1" noResize="1" noEditPoints="1" noAdjustHandles="1" noChangeArrowheads="1" noChangeShapeType="1" noTextEdit="1"/>
          </p:cNvSpPr>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2076796" y="820195"/>
            <a:ext cx="8229601" cy="5752280"/>
          </a:xfrm>
        </p:spPr>
        <p:txBody>
          <a:bodyPr anchor="t">
            <a:noAutofit/>
          </a:bodyPr>
          <a:lstStyle/>
          <a:p>
            <a:pPr marL="0" indent="0">
              <a:buNone/>
            </a:pPr>
            <a:r>
              <a:rPr lang="en-US" sz="1400" b="1" dirty="0"/>
              <a:t>	</a:t>
            </a:r>
            <a:r>
              <a:rPr lang="en-US" sz="2000" b="1" dirty="0"/>
              <a:t>The organizational knowledge repositories for storing and retrieving information include but are not limited to:</a:t>
            </a:r>
            <a:endParaRPr lang="en-US" sz="2000" b="1" dirty="0"/>
          </a:p>
          <a:p>
            <a:pPr>
              <a:buFont typeface="Wingdings" panose="05000000000000000000" pitchFamily="2" charset="2"/>
              <a:buChar char="q"/>
            </a:pPr>
            <a:r>
              <a:rPr lang="en-US" sz="2000" dirty="0"/>
              <a:t>Configuration management knowledge repositories containing the versions of software and hardware components and baselines of all performing organization standards, policies, procedures, and any project documents;</a:t>
            </a:r>
            <a:endParaRPr lang="en-US" sz="2000" dirty="0"/>
          </a:p>
          <a:p>
            <a:pPr>
              <a:buFont typeface="Wingdings" panose="05000000000000000000" pitchFamily="2" charset="2"/>
              <a:buChar char="q"/>
            </a:pPr>
            <a:r>
              <a:rPr lang="en-US" sz="2000" dirty="0"/>
              <a:t>Financial data repositories containing information such as labor hours, incurred costs, budgets, and any project cost overruns;</a:t>
            </a:r>
            <a:endParaRPr lang="en-US" sz="2000" dirty="0"/>
          </a:p>
          <a:p>
            <a:pPr>
              <a:buFont typeface="Wingdings" panose="05000000000000000000" pitchFamily="2" charset="2"/>
              <a:buChar char="q"/>
            </a:pPr>
            <a:r>
              <a:rPr lang="en-US" sz="2000" dirty="0"/>
              <a:t>Historical information and lessons learned knowledge repositories;</a:t>
            </a:r>
            <a:endParaRPr lang="en-US" sz="2000" dirty="0"/>
          </a:p>
          <a:p>
            <a:pPr>
              <a:buFont typeface="Wingdings" panose="05000000000000000000" pitchFamily="2" charset="2"/>
              <a:buChar char="q"/>
            </a:pPr>
            <a:r>
              <a:rPr lang="en-US" sz="2000" dirty="0"/>
              <a:t>Issue and defect management data repositories containing issue and defect status, control information, issue and defect resolution, and action item results;</a:t>
            </a:r>
            <a:endParaRPr lang="en-US" sz="2000" dirty="0"/>
          </a:p>
          <a:p>
            <a:pPr>
              <a:buFont typeface="Wingdings" panose="05000000000000000000" pitchFamily="2" charset="2"/>
              <a:buChar char="q"/>
            </a:pPr>
            <a:r>
              <a:rPr lang="en-US" sz="2000" dirty="0"/>
              <a:t>Data repositories for metrics used to collect and make available measurement data on processes and products; and</a:t>
            </a:r>
            <a:endParaRPr lang="en-US" sz="2000" dirty="0"/>
          </a:p>
          <a:p>
            <a:pPr>
              <a:buFont typeface="Wingdings" panose="05000000000000000000" pitchFamily="2" charset="2"/>
              <a:buChar char="q"/>
            </a:pPr>
            <a:r>
              <a:rPr lang="en-US" sz="2000" dirty="0"/>
              <a:t>Project files from previous projects.</a:t>
            </a:r>
            <a:endParaRPr lang="en-US" sz="2000" dirty="0"/>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64614" y="1783959"/>
            <a:ext cx="4087306" cy="2889114"/>
          </a:xfrm>
        </p:spPr>
        <p:txBody>
          <a:bodyPr anchor="b">
            <a:normAutofit/>
          </a:bodyPr>
          <a:lstStyle/>
          <a:p>
            <a:pPr algn="l"/>
            <a:r>
              <a:rPr lang="en-US" sz="4200" b="1"/>
              <a:t>2.4 ORGANIZATIONAL SYSTEMS</a:t>
            </a:r>
            <a:endParaRPr lang="en-US" sz="4200"/>
          </a:p>
        </p:txBody>
      </p:sp>
      <p:sp>
        <p:nvSpPr>
          <p:cNvPr id="9" name="Freeform: Shape 8"/>
          <p:cNvSpPr>
            <a:spLocks noGrp="1" noRot="1" noChangeAspect="1" noMove="1" noResize="1" noEditPoints="1" noAdjustHandles="1" noChangeArrowheads="1" noChangeShapeType="1" noTextEdit="1"/>
          </p:cNvSpPr>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rotWithShape="1">
          <a:blip r:embed="rId1"/>
          <a:srcRect l="76" r="2" b="2"/>
          <a:stretch>
            <a:fill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a:normAutofit/>
          </a:bodyPr>
          <a:lstStyle/>
          <a:p>
            <a:pPr algn="r"/>
            <a:r>
              <a:rPr lang="en-US" dirty="0"/>
              <a:t>2.4.1 OVERVIEW</a:t>
            </a:r>
            <a:endParaRPr lang="en-US" dirty="0"/>
          </a:p>
        </p:txBody>
      </p:sp>
      <p:cxnSp>
        <p:nvCxnSpPr>
          <p:cNvPr id="10" name="Straight Connector 9"/>
          <p:cNvCxnSpPr>
            <a:cxnSpLocks noGrp="1" noRot="1" noChangeAspect="1" noMove="1" noResize="1" noEditPoints="1" noAdjustHandles="1" noChangeArrowheads="1" noChangeShapeType="1"/>
          </p:cNvCxnSpPr>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11005" y="174168"/>
            <a:ext cx="6643683" cy="6434450"/>
          </a:xfrm>
        </p:spPr>
        <p:txBody>
          <a:bodyPr anchor="ctr">
            <a:normAutofit/>
          </a:bodyPr>
          <a:lstStyle/>
          <a:p>
            <a:pPr marL="0" indent="0">
              <a:buNone/>
            </a:pPr>
            <a:r>
              <a:rPr lang="en-US" sz="1700" dirty="0"/>
              <a:t>	</a:t>
            </a:r>
            <a:r>
              <a:rPr lang="en-US" sz="2400" dirty="0"/>
              <a:t>Projects operate within the constraints imposed by the organization through their structure and governance framework. To operate effectively and efficiently, the project manager needs to understand where responsibility, accountability, and authority reside within the organization. </a:t>
            </a:r>
            <a:endParaRPr lang="en-US" sz="2400" dirty="0"/>
          </a:p>
          <a:p>
            <a:pPr marL="0" indent="0">
              <a:buNone/>
            </a:pPr>
            <a:r>
              <a:rPr lang="en-US" sz="2400" dirty="0"/>
              <a:t>	 The system factors include but are not limited to:</a:t>
            </a:r>
            <a:endParaRPr lang="en-US" sz="2400" dirty="0"/>
          </a:p>
          <a:p>
            <a:pPr>
              <a:buFont typeface="Wingdings" panose="05000000000000000000" pitchFamily="2" charset="2"/>
              <a:buChar char="§"/>
            </a:pPr>
            <a:r>
              <a:rPr lang="en-US" sz="2400" dirty="0"/>
              <a:t>Management elements,</a:t>
            </a:r>
            <a:endParaRPr lang="en-US" sz="2400" dirty="0"/>
          </a:p>
          <a:p>
            <a:pPr>
              <a:buFont typeface="Wingdings" panose="05000000000000000000" pitchFamily="2" charset="2"/>
              <a:buChar char="§"/>
            </a:pPr>
            <a:r>
              <a:rPr lang="en-US" sz="2400" dirty="0"/>
              <a:t>Governance frameworks, and</a:t>
            </a:r>
            <a:endParaRPr lang="en-US" sz="2400" dirty="0"/>
          </a:p>
          <a:p>
            <a:pPr>
              <a:buFont typeface="Wingdings" panose="05000000000000000000" pitchFamily="2" charset="2"/>
              <a:buChar char="§"/>
            </a:pPr>
            <a:r>
              <a:rPr lang="en-US" sz="2400" dirty="0"/>
              <a:t>Organizational structure types.</a:t>
            </a:r>
            <a:endParaRPr lang="en-US" sz="2400" dirty="0"/>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a:normAutofit/>
          </a:bodyPr>
          <a:lstStyle/>
          <a:p>
            <a:pPr algn="r"/>
            <a:r>
              <a:rPr lang="en-US" dirty="0"/>
              <a:t>There are several principles regarding systems:</a:t>
            </a:r>
            <a:br>
              <a:rPr lang="en-US" dirty="0"/>
            </a:br>
            <a:endParaRPr lang="en-US"/>
          </a:p>
        </p:txBody>
      </p:sp>
      <p:cxnSp>
        <p:nvCxnSpPr>
          <p:cNvPr id="10" name="Straight Connector 9"/>
          <p:cNvCxnSpPr>
            <a:cxnSpLocks noGrp="1" noRot="1" noChangeAspect="1" noMove="1" noResize="1" noEditPoints="1" noAdjustHandles="1" noChangeArrowheads="1" noChangeShapeType="1"/>
          </p:cNvCxnSpPr>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6031" y="963877"/>
            <a:ext cx="6377769" cy="4930246"/>
          </a:xfrm>
        </p:spPr>
        <p:txBody>
          <a:bodyPr anchor="ctr">
            <a:normAutofit/>
          </a:bodyPr>
          <a:lstStyle/>
          <a:p>
            <a:pPr>
              <a:buFont typeface="Wingdings" panose="05000000000000000000" pitchFamily="2" charset="2"/>
              <a:buChar char="q"/>
            </a:pPr>
            <a:r>
              <a:rPr lang="en-US" sz="2400"/>
              <a:t>Systems are dynamic,</a:t>
            </a:r>
            <a:endParaRPr lang="en-US" sz="2400"/>
          </a:p>
          <a:p>
            <a:pPr>
              <a:buFont typeface="Wingdings" panose="05000000000000000000" pitchFamily="2" charset="2"/>
              <a:buChar char="q"/>
            </a:pPr>
            <a:r>
              <a:rPr lang="en-US" sz="2400"/>
              <a:t>Systems can be optimized,</a:t>
            </a:r>
            <a:endParaRPr lang="en-US" sz="2400"/>
          </a:p>
          <a:p>
            <a:pPr>
              <a:buFont typeface="Wingdings" panose="05000000000000000000" pitchFamily="2" charset="2"/>
              <a:buChar char="q"/>
            </a:pPr>
            <a:r>
              <a:rPr lang="en-US" sz="2400"/>
              <a:t>System components can be optimized,</a:t>
            </a:r>
            <a:endParaRPr lang="en-US" sz="2400"/>
          </a:p>
          <a:p>
            <a:pPr>
              <a:buFont typeface="Wingdings" panose="05000000000000000000" pitchFamily="2" charset="2"/>
              <a:buChar char="q"/>
            </a:pPr>
            <a:r>
              <a:rPr lang="en-US" sz="2400"/>
              <a:t>Systems and their components cannot be optimized at the same time, and</a:t>
            </a:r>
            <a:endParaRPr lang="en-US" sz="2400"/>
          </a:p>
          <a:p>
            <a:pPr>
              <a:buFont typeface="Wingdings" panose="05000000000000000000" pitchFamily="2" charset="2"/>
              <a:buChar char="q"/>
            </a:pPr>
            <a:r>
              <a:rPr lang="en-US" sz="2400"/>
              <a:t>Systems are nonlinear in responsiveness (a change in the input does not produce a predictable change in the output).</a:t>
            </a:r>
            <a:endParaRPr lang="en-US" sz="2400"/>
          </a:p>
        </p:txBody>
      </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55695" y="1240714"/>
            <a:ext cx="5006336" cy="1325563"/>
          </a:xfrm>
        </p:spPr>
        <p:txBody>
          <a:bodyPr>
            <a:normAutofit/>
          </a:bodyPr>
          <a:lstStyle/>
          <a:p>
            <a:r>
              <a:rPr lang="en-PH" sz="7200" dirty="0"/>
              <a:t>OVERVIEW</a:t>
            </a:r>
            <a:endParaRPr lang="en-PH" sz="7200" dirty="0"/>
          </a:p>
        </p:txBody>
      </p:sp>
      <p:sp>
        <p:nvSpPr>
          <p:cNvPr id="9" name="Freeform: Shape 8"/>
          <p:cNvSpPr>
            <a:spLocks noGrp="1" noRot="1" noChangeAspect="1" noMove="1" noResize="1" noEditPoints="1" noAdjustHandles="1" noChangeArrowheads="1" noChangeShapeType="1" noTextEdit="1"/>
          </p:cNvSpPr>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1"/>
          <a:srcRect l="9916" r="4221" b="2"/>
          <a:stretch>
            <a:fillRect/>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Content Placeholder 3"/>
          <p:cNvSpPr/>
          <p:nvPr>
            <p:ph idx="1"/>
          </p:nvPr>
        </p:nvSpPr>
        <p:spPr/>
        <p:txBody>
          <a:bodyPr/>
          <a:p>
            <a:endParaRPr lang="en-US"/>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7464614" y="1783959"/>
            <a:ext cx="4087306" cy="2889114"/>
          </a:xfrm>
        </p:spPr>
        <p:txBody>
          <a:bodyPr anchor="b">
            <a:normAutofit/>
          </a:bodyPr>
          <a:lstStyle/>
          <a:p>
            <a:pPr algn="l"/>
            <a:r>
              <a:rPr lang="en-US" sz="4200"/>
              <a:t>2.4.2 ORGANIZATIONAL GOVERNANCE FRAMEWORKS</a:t>
            </a:r>
            <a:endParaRPr lang="en-US" sz="4200"/>
          </a:p>
        </p:txBody>
      </p:sp>
      <p:sp>
        <p:nvSpPr>
          <p:cNvPr id="11" name="Freeform: Shape 10"/>
          <p:cNvSpPr>
            <a:spLocks noGrp="1" noRot="1" noChangeAspect="1" noMove="1" noResize="1" noEditPoints="1" noAdjustHandles="1" noChangeArrowheads="1" noChangeShapeType="1" noTextEdit="1"/>
          </p:cNvSpPr>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p:cNvPicPr>
            <a:picLocks noChangeAspect="1"/>
          </p:cNvPicPr>
          <p:nvPr/>
        </p:nvPicPr>
        <p:blipFill rotWithShape="1">
          <a:blip r:embed="rId1"/>
          <a:srcRect l="16825" r="10665" b="-1"/>
          <a:stretch>
            <a:fill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6031" y="963877"/>
            <a:ext cx="6377769" cy="4930246"/>
          </a:xfrm>
        </p:spPr>
        <p:txBody>
          <a:bodyPr anchor="ctr">
            <a:normAutofit lnSpcReduction="10000"/>
          </a:bodyPr>
          <a:lstStyle/>
          <a:p>
            <a:pPr marL="0" indent="0">
              <a:buNone/>
            </a:pPr>
            <a:r>
              <a:rPr lang="en-US" sz="2400" dirty="0"/>
              <a:t>	</a:t>
            </a:r>
            <a:r>
              <a:rPr lang="en-US" dirty="0"/>
              <a:t>Recent PMI research reveals that governance refers to organizational or structural arrangements at all levels of an organization designed to determine and influence the behavior of the organization’s members [9]. This research suggests that the concept of governance is multidimensional and:</a:t>
            </a:r>
            <a:endParaRPr lang="en-US" dirty="0"/>
          </a:p>
          <a:p>
            <a:pPr>
              <a:buFont typeface="Wingdings" panose="05000000000000000000" pitchFamily="2" charset="2"/>
              <a:buChar char="q"/>
            </a:pPr>
            <a:r>
              <a:rPr lang="en-US" dirty="0"/>
              <a:t>Includes consideration of people, roles, structures, and policies; and</a:t>
            </a:r>
            <a:endParaRPr lang="en-US" dirty="0"/>
          </a:p>
          <a:p>
            <a:pPr>
              <a:buFont typeface="Wingdings" panose="05000000000000000000" pitchFamily="2" charset="2"/>
              <a:buChar char="q"/>
            </a:pPr>
            <a:r>
              <a:rPr lang="en-US" dirty="0"/>
              <a:t>Requires providing direction and oversight through data and feedback.</a:t>
            </a:r>
            <a:endParaRPr lang="en-US" dirty="0"/>
          </a:p>
        </p:txBody>
      </p:sp>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BGRectangle"/>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1">
            <a:alphaModFix amt="50000"/>
          </a:blip>
          <a:srcRect l="3111" r="1" b="1"/>
          <a:stretch>
            <a:fillRect/>
          </a:stretch>
        </p:blipFill>
        <p:spPr>
          <a:xfrm>
            <a:off x="20" y="1"/>
            <a:ext cx="12191980" cy="6857999"/>
          </a:xfrm>
          <a:prstGeom prst="rect">
            <a:avLst/>
          </a:prstGeom>
        </p:spPr>
      </p:pic>
      <p:sp>
        <p:nvSpPr>
          <p:cNvPr id="4" name="Title 3"/>
          <p:cNvSpPr>
            <a:spLocks noGrp="1"/>
          </p:cNvSpPr>
          <p:nvPr>
            <p:ph type="ctrTitle"/>
          </p:nvPr>
        </p:nvSpPr>
        <p:spPr>
          <a:xfrm>
            <a:off x="4387349" y="1200152"/>
            <a:ext cx="6897171" cy="4457696"/>
          </a:xfrm>
        </p:spPr>
        <p:txBody>
          <a:bodyPr anchor="ctr">
            <a:normAutofit/>
          </a:bodyPr>
          <a:lstStyle/>
          <a:p>
            <a:pPr algn="l"/>
            <a:r>
              <a:rPr lang="en-US" sz="8000">
                <a:solidFill>
                  <a:srgbClr val="FFFFFF"/>
                </a:solidFill>
              </a:rPr>
              <a:t>2.4.2.1 GOVERNANCE FRAMEWORK</a:t>
            </a:r>
            <a:endParaRPr lang="en-US" sz="8000">
              <a:solidFill>
                <a:srgbClr val="FFFFFF"/>
              </a:solidFill>
            </a:endParaRPr>
          </a:p>
        </p:txBody>
      </p:sp>
      <p:sp>
        <p:nvSpPr>
          <p:cNvPr id="15" name="!!Line"/>
          <p:cNvSpPr>
            <a:spLocks noGrp="1" noRot="1" noChangeAspect="1" noMove="1" noResize="1" noEditPoints="1" noAdjustHandles="1" noChangeArrowheads="1" noChangeShapeType="1" noTextEdit="1"/>
          </p:cNvSpPr>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a:normAutofit/>
          </a:bodyPr>
          <a:lstStyle/>
          <a:p>
            <a:pPr algn="r"/>
            <a:br>
              <a:rPr lang="en-US" sz="2400"/>
            </a:br>
            <a:br>
              <a:rPr lang="en-US" sz="2400"/>
            </a:br>
            <a:br>
              <a:rPr lang="en-US" sz="2400"/>
            </a:br>
            <a:br>
              <a:rPr lang="en-US" sz="2400"/>
            </a:br>
            <a:r>
              <a:rPr lang="en-US" sz="2400"/>
              <a:t>	Governance is the framework within which authority is exercised in organizations. This framework includes but is not</a:t>
            </a:r>
            <a:br>
              <a:rPr lang="en-US" sz="2400"/>
            </a:br>
            <a:r>
              <a:rPr lang="en-US" sz="2400"/>
              <a:t>limited to:</a:t>
            </a:r>
            <a:br>
              <a:rPr lang="en-US" sz="2400"/>
            </a:br>
            <a:br>
              <a:rPr lang="en-US" sz="2400"/>
            </a:br>
            <a:br>
              <a:rPr lang="en-US" sz="2400"/>
            </a:br>
            <a:endParaRPr lang="en-US" sz="2400"/>
          </a:p>
        </p:txBody>
      </p:sp>
      <p:cxnSp>
        <p:nvCxnSpPr>
          <p:cNvPr id="20" name="Straight Connector 9"/>
          <p:cNvCxnSpPr>
            <a:cxnSpLocks noGrp="1" noRot="1" noChangeAspect="1" noMove="1" noResize="1" noEditPoints="1" noAdjustHandles="1" noChangeArrowheads="1" noChangeShapeType="1"/>
          </p:cNvCxnSpPr>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826635" y="963930"/>
            <a:ext cx="6601460" cy="5375910"/>
          </a:xfrm>
        </p:spPr>
        <p:txBody>
          <a:bodyPr numCol="2" anchor="ctr">
            <a:normAutofit fontScale="25000" lnSpcReduction="20000"/>
          </a:bodyPr>
          <a:lstStyle/>
          <a:p>
            <a:pPr>
              <a:buFont typeface="Wingdings" panose="05000000000000000000" pitchFamily="2" charset="2"/>
              <a:buChar char="§"/>
            </a:pPr>
            <a:endParaRPr lang="en-US" sz="4400" dirty="0"/>
          </a:p>
          <a:p>
            <a:pPr>
              <a:buFont typeface="Wingdings" panose="05000000000000000000" pitchFamily="2" charset="2"/>
              <a:buChar char="§"/>
            </a:pPr>
            <a:endParaRPr lang="en-US" sz="4400" dirty="0"/>
          </a:p>
          <a:p>
            <a:pPr>
              <a:buFont typeface="Wingdings" panose="05000000000000000000" pitchFamily="2" charset="2"/>
              <a:buChar char="§"/>
            </a:pPr>
            <a:endParaRPr lang="en-US" sz="4400" dirty="0"/>
          </a:p>
          <a:p>
            <a:pPr>
              <a:buFont typeface="Wingdings" panose="05000000000000000000" pitchFamily="2" charset="2"/>
              <a:buChar char="§"/>
            </a:pPr>
            <a:r>
              <a:rPr lang="en-US" sz="9600" dirty="0"/>
              <a:t>Rules,</a:t>
            </a:r>
            <a:endParaRPr lang="en-US" sz="9600" dirty="0"/>
          </a:p>
          <a:p>
            <a:pPr>
              <a:buFont typeface="Wingdings" panose="05000000000000000000" pitchFamily="2" charset="2"/>
              <a:buChar char="§"/>
            </a:pPr>
            <a:r>
              <a:rPr lang="en-US" sz="9600" dirty="0"/>
              <a:t>Policies,</a:t>
            </a:r>
            <a:endParaRPr lang="en-US" sz="9600" dirty="0"/>
          </a:p>
          <a:p>
            <a:pPr>
              <a:buFont typeface="Wingdings" panose="05000000000000000000" pitchFamily="2" charset="2"/>
              <a:buChar char="§"/>
            </a:pPr>
            <a:r>
              <a:rPr lang="en-US" sz="9600" dirty="0"/>
              <a:t>Procedures,</a:t>
            </a:r>
            <a:endParaRPr lang="en-US" sz="9600" dirty="0"/>
          </a:p>
          <a:p>
            <a:pPr>
              <a:buFont typeface="Wingdings" panose="05000000000000000000" pitchFamily="2" charset="2"/>
              <a:buChar char="§"/>
            </a:pPr>
            <a:r>
              <a:rPr lang="en-US" sz="9600" dirty="0"/>
              <a:t>Norms,</a:t>
            </a:r>
            <a:endParaRPr lang="en-US" sz="9600" dirty="0"/>
          </a:p>
          <a:p>
            <a:pPr>
              <a:buFont typeface="Wingdings" panose="05000000000000000000" pitchFamily="2" charset="2"/>
              <a:buChar char="§"/>
            </a:pPr>
            <a:r>
              <a:rPr lang="en-US" sz="9600" dirty="0"/>
              <a:t>Relationships,</a:t>
            </a:r>
            <a:endParaRPr lang="en-US" sz="9600" dirty="0"/>
          </a:p>
          <a:p>
            <a:pPr>
              <a:buFont typeface="Wingdings" panose="05000000000000000000" pitchFamily="2" charset="2"/>
              <a:buChar char="§"/>
            </a:pPr>
            <a:r>
              <a:rPr lang="en-US" sz="9600" dirty="0"/>
              <a:t>Systems, and</a:t>
            </a:r>
            <a:endParaRPr lang="en-US" sz="9600" dirty="0"/>
          </a:p>
          <a:p>
            <a:pPr>
              <a:buFont typeface="Wingdings" panose="05000000000000000000" pitchFamily="2" charset="2"/>
              <a:buChar char="§"/>
            </a:pPr>
            <a:r>
              <a:rPr lang="en-US" sz="9600" dirty="0"/>
              <a:t>Processes</a:t>
            </a:r>
            <a:endParaRPr lang="en-US" sz="9600" dirty="0"/>
          </a:p>
          <a:p>
            <a:pPr>
              <a:buFont typeface="Wingdings" panose="05000000000000000000" pitchFamily="2" charset="2"/>
              <a:buChar char="§"/>
            </a:pPr>
            <a:endParaRPr lang="en-US" sz="9600" dirty="0"/>
          </a:p>
          <a:p>
            <a:pPr marL="0" indent="0">
              <a:buNone/>
            </a:pPr>
            <a:r>
              <a:rPr lang="en-US" sz="9600" dirty="0"/>
              <a:t>This framework influences how:</a:t>
            </a:r>
            <a:endParaRPr lang="en-US" sz="9600" dirty="0"/>
          </a:p>
          <a:p>
            <a:pPr>
              <a:buFont typeface="Wingdings" panose="05000000000000000000" pitchFamily="2" charset="2"/>
              <a:buChar char="§"/>
            </a:pPr>
            <a:r>
              <a:rPr lang="en-US" sz="9600" dirty="0"/>
              <a:t>Objectives of the organization are set and achieved,</a:t>
            </a:r>
            <a:endParaRPr lang="en-US" sz="9600" dirty="0"/>
          </a:p>
          <a:p>
            <a:pPr>
              <a:buFont typeface="Wingdings" panose="05000000000000000000" pitchFamily="2" charset="2"/>
              <a:buChar char="§"/>
            </a:pPr>
            <a:r>
              <a:rPr lang="en-US" sz="9600" dirty="0"/>
              <a:t>Risk is monitored and assessed, and</a:t>
            </a:r>
            <a:endParaRPr lang="en-US" sz="9600" dirty="0"/>
          </a:p>
          <a:p>
            <a:pPr>
              <a:buFont typeface="Wingdings" panose="05000000000000000000" pitchFamily="2" charset="2"/>
              <a:buChar char="§"/>
            </a:pPr>
            <a:r>
              <a:rPr lang="en-US" sz="9600" dirty="0"/>
              <a:t>Performance is optimized.</a:t>
            </a:r>
            <a:endParaRPr lang="en-US" sz="9600" dirty="0"/>
          </a:p>
          <a:p>
            <a:pPr>
              <a:buFont typeface="Wingdings" panose="05000000000000000000" pitchFamily="2" charset="2"/>
              <a:buChar char="§"/>
            </a:pPr>
            <a:endParaRPr lang="en-US" sz="9600" dirty="0"/>
          </a:p>
          <a:p>
            <a:pPr>
              <a:buFont typeface="Wingdings" panose="05000000000000000000" pitchFamily="2" charset="2"/>
              <a:buChar char="§"/>
            </a:pPr>
            <a:endParaRPr lang="en-US" sz="2000" dirty="0"/>
          </a:p>
          <a:p>
            <a:pPr>
              <a:buFont typeface="Wingdings" panose="05000000000000000000" pitchFamily="2" charset="2"/>
              <a:buChar char="§"/>
            </a:pPr>
            <a:endParaRPr lang="en-US" sz="2000" dirty="0"/>
          </a:p>
          <a:p>
            <a:pPr>
              <a:buFont typeface="Wingdings" panose="05000000000000000000" pitchFamily="2" charset="2"/>
              <a:buChar char="§"/>
            </a:pPr>
            <a:endParaRPr lang="en-US" sz="2000" dirty="0"/>
          </a:p>
          <a:p>
            <a:pPr>
              <a:buFont typeface="Wingdings" panose="05000000000000000000" pitchFamily="2" charset="2"/>
              <a:buChar char="§"/>
            </a:pPr>
            <a:endParaRPr lang="en-US" sz="2000" dirty="0"/>
          </a:p>
          <a:p>
            <a:endParaRPr lang="en-US" sz="2000" dirty="0"/>
          </a:p>
        </p:txBody>
      </p:sp>
    </p:spTree>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1">
            <a:alphaModFix amt="45000"/>
          </a:blip>
          <a:srcRect t="2950" b="18379"/>
          <a:stretch>
            <a:fillRect/>
          </a:stretch>
        </p:blipFill>
        <p:spPr>
          <a:xfrm>
            <a:off x="20" y="10"/>
            <a:ext cx="12191980" cy="6857990"/>
          </a:xfrm>
          <a:prstGeom prst="rect">
            <a:avLst/>
          </a:prstGeom>
        </p:spPr>
      </p:pic>
      <p:sp>
        <p:nvSpPr>
          <p:cNvPr id="13" name="Rectangle 12"/>
          <p:cNvSpPr>
            <a:spLocks noGrp="1" noRot="1" noChangeAspect="1" noMove="1" noResize="1" noEditPoints="1" noAdjustHandles="1" noChangeArrowheads="1" noChangeShapeType="1" noTextEdit="1"/>
          </p:cNvSpPr>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4" name="Title 3"/>
          <p:cNvSpPr>
            <a:spLocks noGrp="1"/>
          </p:cNvSpPr>
          <p:nvPr>
            <p:ph type="ctrTitle"/>
          </p:nvPr>
        </p:nvSpPr>
        <p:spPr>
          <a:xfrm>
            <a:off x="1769532" y="1695576"/>
            <a:ext cx="8652938" cy="2857191"/>
          </a:xfrm>
        </p:spPr>
        <p:txBody>
          <a:bodyPr anchor="ctr">
            <a:normAutofit/>
          </a:bodyPr>
          <a:lstStyle/>
          <a:p>
            <a:r>
              <a:rPr lang="en-US" sz="6200"/>
              <a:t>2.4.2.2 GOVERNANCE OF PORTFOLIOS, PROGRAMS, AND PROJECTS</a:t>
            </a:r>
            <a:endParaRPr lang="en-US" sz="6200"/>
          </a:p>
        </p:txBody>
      </p:sp>
      <p:sp>
        <p:nvSpPr>
          <p:cNvPr id="15" name="Rectangle 14"/>
          <p:cNvSpPr>
            <a:spLocks noGrp="1" noRot="1" noChangeAspect="1" noMove="1" noResize="1" noEditPoints="1" noAdjustHandles="1" noChangeArrowheads="1" noChangeShapeType="1" noTextEdit="1"/>
          </p:cNvSpPr>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64614" y="1783959"/>
            <a:ext cx="4087306" cy="2889114"/>
          </a:xfrm>
        </p:spPr>
        <p:txBody>
          <a:bodyPr anchor="b">
            <a:normAutofit/>
          </a:bodyPr>
          <a:lstStyle/>
          <a:p>
            <a:pPr algn="l"/>
            <a:r>
              <a:rPr lang="en-US" sz="4600"/>
              <a:t>2.4.3 MANAGEMENT ELEMENTS</a:t>
            </a:r>
            <a:endParaRPr lang="en-US" sz="4600"/>
          </a:p>
        </p:txBody>
      </p:sp>
      <p:sp>
        <p:nvSpPr>
          <p:cNvPr id="9" name="Freeform: Shape 8"/>
          <p:cNvSpPr>
            <a:spLocks noGrp="1" noRot="1" noChangeAspect="1" noMove="1" noResize="1" noEditPoints="1" noAdjustHandles="1" noChangeArrowheads="1" noChangeShapeType="1" noTextEdit="1"/>
          </p:cNvSpPr>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Rubberized numbers on the wall"/>
          <p:cNvPicPr>
            <a:picLocks noChangeAspect="1"/>
          </p:cNvPicPr>
          <p:nvPr/>
        </p:nvPicPr>
        <p:blipFill rotWithShape="1">
          <a:blip r:embed="rId1"/>
          <a:srcRect l="16602" r="14988" b="-1"/>
          <a:stretch>
            <a:fill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s holding each other's wrists and interlinked to form a circle"/>
          <p:cNvPicPr>
            <a:picLocks noChangeAspect="1"/>
          </p:cNvPicPr>
          <p:nvPr/>
        </p:nvPicPr>
        <p:blipFill rotWithShape="1">
          <a:blip r:embed="rId1">
            <a:alphaModFix amt="35000"/>
          </a:blip>
          <a:srcRect b="15730"/>
          <a:stretch>
            <a:fillRect/>
          </a:stretch>
        </p:blipFill>
        <p:spPr>
          <a:xfrm>
            <a:off x="20" y="1"/>
            <a:ext cx="12191980" cy="6857999"/>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rPr>
              <a:t>The key functions or principles of management include but are not limited to:</a:t>
            </a:r>
            <a:endParaRPr lang="en-US" sz="4000">
              <a:solidFill>
                <a:srgbClr val="FFFFFF"/>
              </a:solidFill>
            </a:endParaRPr>
          </a:p>
        </p:txBody>
      </p:sp>
      <p:cxnSp>
        <p:nvCxnSpPr>
          <p:cNvPr id="11" name="Straight Connector 10"/>
          <p:cNvCxnSpPr>
            <a:cxnSpLocks noGrp="1" noRot="1" noChangeAspect="1" noMove="1" noResize="1" noEditPoints="1" noAdjustHandles="1" noChangeArrowheads="1" noChangeShapeType="1"/>
          </p:cNvCxnSpPr>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68294" y="748145"/>
            <a:ext cx="5744685" cy="5361709"/>
          </a:xfrm>
        </p:spPr>
        <p:txBody>
          <a:bodyPr anchor="ctr">
            <a:normAutofit fontScale="92500" lnSpcReduction="20000"/>
          </a:bodyPr>
          <a:lstStyle/>
          <a:p>
            <a:pPr>
              <a:buFont typeface="Wingdings" panose="05000000000000000000" pitchFamily="2" charset="2"/>
              <a:buChar char="§"/>
            </a:pPr>
            <a:r>
              <a:rPr lang="en-US" sz="2400" dirty="0">
                <a:solidFill>
                  <a:srgbClr val="FFFFFF"/>
                </a:solidFill>
              </a:rPr>
              <a:t>Division of work using specialized skills and availability to perform work;</a:t>
            </a:r>
            <a:endParaRPr lang="en-US" sz="2400" dirty="0">
              <a:solidFill>
                <a:srgbClr val="FFFFFF"/>
              </a:solidFill>
            </a:endParaRPr>
          </a:p>
          <a:p>
            <a:pPr>
              <a:buFont typeface="Wingdings" panose="05000000000000000000" pitchFamily="2" charset="2"/>
              <a:buChar char="§"/>
            </a:pPr>
            <a:r>
              <a:rPr lang="en-US" sz="2400" dirty="0">
                <a:solidFill>
                  <a:srgbClr val="FFFFFF"/>
                </a:solidFill>
              </a:rPr>
              <a:t>Authority given to perform work;</a:t>
            </a:r>
            <a:endParaRPr lang="en-US" sz="2400" dirty="0">
              <a:solidFill>
                <a:srgbClr val="FFFFFF"/>
              </a:solidFill>
            </a:endParaRPr>
          </a:p>
          <a:p>
            <a:pPr>
              <a:buFont typeface="Wingdings" panose="05000000000000000000" pitchFamily="2" charset="2"/>
              <a:buChar char="§"/>
            </a:pPr>
            <a:r>
              <a:rPr lang="en-US" sz="2400" dirty="0">
                <a:solidFill>
                  <a:srgbClr val="FFFFFF"/>
                </a:solidFill>
              </a:rPr>
              <a:t>Responsibility to perform work appropriately assigned based on such attributes as skill and experience;</a:t>
            </a:r>
            <a:endParaRPr lang="en-US" sz="2400" dirty="0">
              <a:solidFill>
                <a:srgbClr val="FFFFFF"/>
              </a:solidFill>
            </a:endParaRPr>
          </a:p>
          <a:p>
            <a:pPr>
              <a:buFont typeface="Wingdings" panose="05000000000000000000" pitchFamily="2" charset="2"/>
              <a:buChar char="§"/>
            </a:pPr>
            <a:r>
              <a:rPr lang="en-US" sz="2400" dirty="0">
                <a:solidFill>
                  <a:srgbClr val="FFFFFF"/>
                </a:solidFill>
              </a:rPr>
              <a:t>Discipline of action (e.g., respect for authority, people, and rules);</a:t>
            </a:r>
            <a:endParaRPr lang="en-US" sz="2400" dirty="0">
              <a:solidFill>
                <a:srgbClr val="FFFFFF"/>
              </a:solidFill>
            </a:endParaRPr>
          </a:p>
          <a:p>
            <a:pPr>
              <a:buFont typeface="Wingdings" panose="05000000000000000000" pitchFamily="2" charset="2"/>
              <a:buChar char="§"/>
            </a:pPr>
            <a:r>
              <a:rPr lang="en-US" sz="2400" dirty="0">
                <a:solidFill>
                  <a:srgbClr val="FFFFFF"/>
                </a:solidFill>
              </a:rPr>
              <a:t>Unity of command (e.g., only one person gives orders for any action or activity to an individual);</a:t>
            </a:r>
            <a:endParaRPr lang="en-US" sz="2400" dirty="0">
              <a:solidFill>
                <a:srgbClr val="FFFFFF"/>
              </a:solidFill>
            </a:endParaRPr>
          </a:p>
          <a:p>
            <a:pPr>
              <a:buFont typeface="Wingdings" panose="05000000000000000000" pitchFamily="2" charset="2"/>
              <a:buChar char="§"/>
            </a:pPr>
            <a:r>
              <a:rPr lang="en-US" sz="2400" dirty="0">
                <a:solidFill>
                  <a:srgbClr val="FFFFFF"/>
                </a:solidFill>
              </a:rPr>
              <a:t>Unity of direction (e.g., one plan and one head for a group of activities with the same objective);</a:t>
            </a:r>
            <a:endParaRPr lang="en-US" sz="2400" dirty="0">
              <a:solidFill>
                <a:srgbClr val="FFFFFF"/>
              </a:solidFill>
            </a:endParaRPr>
          </a:p>
          <a:p>
            <a:pPr>
              <a:buFont typeface="Wingdings" panose="05000000000000000000" pitchFamily="2" charset="2"/>
              <a:buChar char="§"/>
            </a:pPr>
            <a:r>
              <a:rPr lang="en-US" sz="2400" dirty="0">
                <a:solidFill>
                  <a:srgbClr val="FFFFFF"/>
                </a:solidFill>
              </a:rPr>
              <a:t>General goals of the organization take precedence over individual goals;</a:t>
            </a:r>
            <a:endParaRPr lang="en-US" sz="2400" dirty="0">
              <a:solidFill>
                <a:srgbClr val="FFFFFF"/>
              </a:solidFill>
            </a:endParaRPr>
          </a:p>
          <a:p>
            <a:pPr>
              <a:buFont typeface="Wingdings" panose="05000000000000000000" pitchFamily="2" charset="2"/>
              <a:buChar char="§"/>
            </a:pPr>
            <a:r>
              <a:rPr lang="en-US" sz="2400" dirty="0">
                <a:solidFill>
                  <a:srgbClr val="FFFFFF"/>
                </a:solidFill>
              </a:rPr>
              <a:t>Paid fairly for work performed;</a:t>
            </a:r>
            <a:endParaRPr lang="en-US" sz="2400" dirty="0">
              <a:solidFill>
                <a:srgbClr val="FFFFFF"/>
              </a:solidFill>
            </a:endParaRPr>
          </a:p>
          <a:p>
            <a:pPr>
              <a:buFont typeface="Wingdings" panose="05000000000000000000" pitchFamily="2" charset="2"/>
              <a:buChar char="§"/>
            </a:pPr>
            <a:endParaRPr lang="en-US" sz="19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6031" y="963877"/>
            <a:ext cx="6377769" cy="4930246"/>
          </a:xfrm>
        </p:spPr>
        <p:txBody>
          <a:bodyPr anchor="ctr">
            <a:normAutofit/>
          </a:bodyPr>
          <a:lstStyle/>
          <a:p>
            <a:pPr>
              <a:buFont typeface="Wingdings" panose="05000000000000000000" pitchFamily="2" charset="2"/>
              <a:buChar char="§"/>
            </a:pPr>
            <a:r>
              <a:rPr lang="en-US" sz="2400"/>
              <a:t>Optimal use of resources;</a:t>
            </a:r>
            <a:endParaRPr lang="en-US" sz="2400"/>
          </a:p>
          <a:p>
            <a:pPr>
              <a:buFont typeface="Wingdings" panose="05000000000000000000" pitchFamily="2" charset="2"/>
              <a:buChar char="§"/>
            </a:pPr>
            <a:r>
              <a:rPr lang="en-US" sz="2400"/>
              <a:t>Clear communication channels;</a:t>
            </a:r>
            <a:endParaRPr lang="en-US" sz="2400"/>
          </a:p>
          <a:p>
            <a:pPr>
              <a:buFont typeface="Wingdings" panose="05000000000000000000" pitchFamily="2" charset="2"/>
              <a:buChar char="§"/>
            </a:pPr>
            <a:r>
              <a:rPr lang="en-US" sz="2400"/>
              <a:t>Right materials to the right person for the right job at the right time;</a:t>
            </a:r>
            <a:endParaRPr lang="en-US" sz="2400"/>
          </a:p>
          <a:p>
            <a:pPr>
              <a:buFont typeface="Wingdings" panose="05000000000000000000" pitchFamily="2" charset="2"/>
              <a:buChar char="§"/>
            </a:pPr>
            <a:r>
              <a:rPr lang="en-US" sz="2400"/>
              <a:t>Fair and equal treatment of people in the workplace;</a:t>
            </a:r>
            <a:endParaRPr lang="en-US" sz="2400"/>
          </a:p>
          <a:p>
            <a:pPr>
              <a:buFont typeface="Wingdings" panose="05000000000000000000" pitchFamily="2" charset="2"/>
              <a:buChar char="§"/>
            </a:pPr>
            <a:r>
              <a:rPr lang="en-US" sz="2400"/>
              <a:t>Clear security of work positions;</a:t>
            </a:r>
            <a:endParaRPr lang="en-US" sz="2400"/>
          </a:p>
          <a:p>
            <a:pPr>
              <a:buFont typeface="Wingdings" panose="05000000000000000000" pitchFamily="2" charset="2"/>
              <a:buChar char="§"/>
            </a:pPr>
            <a:r>
              <a:rPr lang="en-US" sz="2400"/>
              <a:t>Safety of people in the workplace;</a:t>
            </a:r>
            <a:endParaRPr lang="en-US" sz="2400"/>
          </a:p>
          <a:p>
            <a:pPr>
              <a:buFont typeface="Wingdings" panose="05000000000000000000" pitchFamily="2" charset="2"/>
              <a:buChar char="§"/>
            </a:pPr>
            <a:r>
              <a:rPr lang="en-US" sz="2400"/>
              <a:t>Open contribution to planning and execution by each person; and</a:t>
            </a:r>
            <a:endParaRPr lang="en-US" sz="2400"/>
          </a:p>
          <a:p>
            <a:pPr>
              <a:buFont typeface="Wingdings" panose="05000000000000000000" pitchFamily="2" charset="2"/>
              <a:buChar char="§"/>
            </a:pPr>
            <a:r>
              <a:rPr lang="en-US" sz="2400"/>
              <a:t>Optimal morale.</a:t>
            </a:r>
            <a:endParaRPr lang="en-US" sz="2400"/>
          </a:p>
        </p:txBody>
      </p:sp>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BGRectangle"/>
          <p:cNvSpPr>
            <a:spLocks noGrp="1" noRot="1" noChangeAspect="1" noMove="1" noResize="1" noEditPoints="1" noAdjustHandles="1" noChangeArrowheads="1" noChangeShapeType="1" noTextEdit="1"/>
          </p:cNvSpPr>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Rubberized numbers on the wall"/>
          <p:cNvPicPr>
            <a:picLocks noChangeAspect="1"/>
          </p:cNvPicPr>
          <p:nvPr/>
        </p:nvPicPr>
        <p:blipFill rotWithShape="1">
          <a:blip r:embed="rId1">
            <a:alphaModFix amt="50000"/>
          </a:blip>
          <a:srcRect t="7876" b="7854"/>
          <a:stretch>
            <a:fillRect/>
          </a:stretch>
        </p:blipFill>
        <p:spPr>
          <a:xfrm>
            <a:off x="20" y="1"/>
            <a:ext cx="12191980" cy="6857999"/>
          </a:xfrm>
          <a:prstGeom prst="rect">
            <a:avLst/>
          </a:prstGeom>
        </p:spPr>
      </p:pic>
      <p:sp>
        <p:nvSpPr>
          <p:cNvPr id="4" name="Title 3"/>
          <p:cNvSpPr>
            <a:spLocks noGrp="1"/>
          </p:cNvSpPr>
          <p:nvPr>
            <p:ph type="ctrTitle"/>
          </p:nvPr>
        </p:nvSpPr>
        <p:spPr>
          <a:xfrm>
            <a:off x="907480" y="1200152"/>
            <a:ext cx="6897171" cy="4457696"/>
          </a:xfrm>
        </p:spPr>
        <p:txBody>
          <a:bodyPr anchor="ctr">
            <a:normAutofit/>
          </a:bodyPr>
          <a:lstStyle/>
          <a:p>
            <a:pPr algn="r"/>
            <a:r>
              <a:rPr lang="en-US" sz="6800">
                <a:solidFill>
                  <a:srgbClr val="FFFFFF"/>
                </a:solidFill>
              </a:rPr>
              <a:t>2.4.4 ORGANIZATIONAL STRUCTURE TYPES</a:t>
            </a:r>
            <a:endParaRPr lang="en-US" sz="6800">
              <a:solidFill>
                <a:srgbClr val="FFFFFF"/>
              </a:solidFill>
            </a:endParaRPr>
          </a:p>
        </p:txBody>
      </p:sp>
      <p:sp>
        <p:nvSpPr>
          <p:cNvPr id="20" name="!!Line"/>
          <p:cNvSpPr>
            <a:spLocks noGrp="1" noRot="1" noChangeAspect="1" noMove="1" noResize="1" noEditPoints="1" noAdjustHandles="1" noChangeArrowheads="1" noChangeShapeType="1" noTextEdit="1"/>
          </p:cNvSpPr>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Rubberized numbers on the wall"/>
          <p:cNvPicPr>
            <a:picLocks noChangeAspect="1"/>
          </p:cNvPicPr>
          <p:nvPr/>
        </p:nvPicPr>
        <p:blipFill rotWithShape="1">
          <a:blip r:embed="rId1"/>
          <a:srcRect t="7876" b="7854"/>
          <a:stretch>
            <a:fillRect/>
          </a:stretch>
        </p:blipFill>
        <p:spPr>
          <a:xfrm>
            <a:off x="20" y="10"/>
            <a:ext cx="12191980"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ctrTitle"/>
          </p:nvPr>
        </p:nvSpPr>
        <p:spPr>
          <a:xfrm>
            <a:off x="969264" y="5154168"/>
            <a:ext cx="6973204" cy="1261872"/>
          </a:xfrm>
        </p:spPr>
        <p:txBody>
          <a:bodyPr anchor="ctr">
            <a:normAutofit/>
          </a:bodyPr>
          <a:lstStyle/>
          <a:p>
            <a:pPr algn="l"/>
            <a:r>
              <a:rPr lang="en-US" sz="4100">
                <a:solidFill>
                  <a:schemeClr val="tx1">
                    <a:lumMod val="85000"/>
                    <a:lumOff val="15000"/>
                  </a:schemeClr>
                </a:solidFill>
              </a:rPr>
              <a:t>2.4.4.1 ORGANIZATIONAL STRUCTURE TYPES</a:t>
            </a:r>
            <a:endParaRPr lang="en-US" sz="4100">
              <a:solidFill>
                <a:schemeClr val="tx1">
                  <a:lumMod val="85000"/>
                  <a:lumOff val="15000"/>
                </a:schemeClr>
              </a:solidFill>
            </a:endParaRPr>
          </a:p>
        </p:txBody>
      </p:sp>
      <p:cxnSp>
        <p:nvCxnSpPr>
          <p:cNvPr id="13" name="Straight Connector 12"/>
          <p:cNvCxnSpPr>
            <a:cxnSpLocks noGrp="1" noRot="1" noChangeAspect="1" noMove="1" noResize="1" noEditPoints="1" noAdjustHandles="1" noChangeArrowheads="1" noChangeShapeType="1"/>
          </p:cNvCxnSpPr>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8"/>
          <p:cNvSpPr>
            <a:spLocks noGrp="1" noRot="1" noChangeAspect="1" noMove="1" noResize="1" noEditPoints="1" noAdjustHandles="1" noChangeArrowheads="1" noChangeShapeType="1" noTextEdit="1"/>
          </p:cNvSpPr>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7650" y="189230"/>
            <a:ext cx="11741785" cy="6438265"/>
          </a:xfrm>
          <a:prstGeom prst="rect">
            <a:avLst/>
          </a:prstGeom>
        </p:spPr>
      </p:pic>
      <p:cxnSp>
        <p:nvCxnSpPr>
          <p:cNvPr id="11" name="Straight Connector 10"/>
          <p:cNvCxnSpPr>
            <a:cxnSpLocks noGrp="1" noRot="1" noChangeAspect="1" noMove="1" noResize="1" noEditPoints="1" noAdjustHandles="1" noChangeArrowheads="1" noChangeShapeType="1"/>
          </p:cNvCxnSpPr>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ured push pins connected by a black wire"/>
          <p:cNvPicPr>
            <a:picLocks noChangeAspect="1"/>
          </p:cNvPicPr>
          <p:nvPr/>
        </p:nvPicPr>
        <p:blipFill rotWithShape="1">
          <a:blip r:embed="rId1">
            <a:alphaModFix amt="35000"/>
          </a:blip>
          <a:srcRect t="10934" b="4796"/>
          <a:stretch>
            <a:fillRect/>
          </a:stretch>
        </p:blipFill>
        <p:spPr>
          <a:xfrm>
            <a:off x="20" y="0"/>
            <a:ext cx="12191980" cy="6857999"/>
          </a:xfrm>
          <a:prstGeom prst="rect">
            <a:avLst/>
          </a:prstGeom>
        </p:spPr>
      </p:pic>
      <p:cxnSp>
        <p:nvCxnSpPr>
          <p:cNvPr id="11" name="Straight Connector 10"/>
          <p:cNvCxnSpPr>
            <a:cxnSpLocks noGrp="1" noRot="1" noChangeAspect="1" noMove="1" noResize="1" noEditPoints="1" noAdjustHandles="1" noChangeArrowheads="1" noChangeShapeType="1"/>
          </p:cNvCxnSpPr>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55968" y="2286000"/>
            <a:ext cx="3172686" cy="2653615"/>
          </a:xfrm>
        </p:spPr>
        <p:txBody>
          <a:bodyPr anchor="ctr">
            <a:noAutofit/>
          </a:bodyPr>
          <a:lstStyle/>
          <a:p>
            <a:pPr marL="0" indent="0">
              <a:buNone/>
            </a:pPr>
            <a:r>
              <a:rPr lang="en-US" sz="2300" dirty="0">
                <a:solidFill>
                  <a:srgbClr val="FFFFFF"/>
                </a:solidFill>
              </a:rPr>
              <a:t>Organizational structures take many forms or types. Table 2-1 compares several types of organizational structures and their influence on projects</a:t>
            </a:r>
            <a:endParaRPr lang="en-US" sz="2300" dirty="0">
              <a:solidFill>
                <a:srgbClr val="FFFFFF"/>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6363" t="14528" r="27841" b="6443"/>
          <a:stretch>
            <a:fillRect/>
          </a:stretch>
        </p:blipFill>
        <p:spPr>
          <a:xfrm>
            <a:off x="5534015" y="581892"/>
            <a:ext cx="5826135" cy="5652653"/>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BGRectangle"/>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p:cNvPicPr>
            <a:picLocks noChangeAspect="1"/>
          </p:cNvPicPr>
          <p:nvPr/>
        </p:nvPicPr>
        <p:blipFill rotWithShape="1">
          <a:blip r:embed="rId1">
            <a:alphaModFix amt="50000"/>
          </a:blip>
          <a:srcRect t="5487" b="4152"/>
          <a:stretch>
            <a:fillRect/>
          </a:stretch>
        </p:blipFill>
        <p:spPr>
          <a:xfrm>
            <a:off x="20" y="1"/>
            <a:ext cx="12191980" cy="6857999"/>
          </a:xfrm>
          <a:prstGeom prst="rect">
            <a:avLst/>
          </a:prstGeom>
        </p:spPr>
      </p:pic>
      <p:sp>
        <p:nvSpPr>
          <p:cNvPr id="4" name="Title 3"/>
          <p:cNvSpPr>
            <a:spLocks noGrp="1"/>
          </p:cNvSpPr>
          <p:nvPr>
            <p:ph type="ctrTitle"/>
          </p:nvPr>
        </p:nvSpPr>
        <p:spPr>
          <a:xfrm>
            <a:off x="4387349" y="1200152"/>
            <a:ext cx="6897171" cy="4457696"/>
          </a:xfrm>
        </p:spPr>
        <p:txBody>
          <a:bodyPr anchor="ctr">
            <a:normAutofit/>
          </a:bodyPr>
          <a:lstStyle/>
          <a:p>
            <a:pPr algn="l"/>
            <a:r>
              <a:rPr lang="en-US" sz="6800">
                <a:solidFill>
                  <a:srgbClr val="FFFFFF"/>
                </a:solidFill>
              </a:rPr>
              <a:t>2.4.4.2 FACTORS IN ORGANIZATION STRUCTURE SELECTION</a:t>
            </a:r>
            <a:endParaRPr lang="en-US" sz="6800">
              <a:solidFill>
                <a:srgbClr val="FFFFFF"/>
              </a:solidFill>
            </a:endParaRPr>
          </a:p>
        </p:txBody>
      </p:sp>
      <p:sp>
        <p:nvSpPr>
          <p:cNvPr id="20" name="!!Line"/>
          <p:cNvSpPr>
            <a:spLocks noGrp="1" noRot="1" noChangeAspect="1" noMove="1" noResize="1" noEditPoints="1" noAdjustHandles="1" noChangeArrowheads="1" noChangeShapeType="1" noTextEdit="1"/>
          </p:cNvSpPr>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a:normAutofit/>
          </a:bodyPr>
          <a:lstStyle/>
          <a:p>
            <a:pPr algn="r"/>
            <a:r>
              <a:rPr lang="en-US" dirty="0"/>
              <a:t>Factors to consider in selecting an organizational structure include but are not limited to:</a:t>
            </a:r>
            <a:endParaRPr lang="en-US"/>
          </a:p>
        </p:txBody>
      </p:sp>
      <p:cxnSp>
        <p:nvCxnSpPr>
          <p:cNvPr id="10" name="Straight Connector 9"/>
          <p:cNvCxnSpPr>
            <a:cxnSpLocks noGrp="1" noRot="1" noChangeAspect="1" noMove="1" noResize="1" noEditPoints="1" noAdjustHandles="1" noChangeArrowheads="1" noChangeShapeType="1"/>
          </p:cNvCxnSpPr>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6031" y="963877"/>
            <a:ext cx="6377769" cy="4930246"/>
          </a:xfrm>
        </p:spPr>
        <p:txBody>
          <a:bodyPr numCol="2" anchor="ctr">
            <a:normAutofit fontScale="92500" lnSpcReduction="10000"/>
          </a:bodyPr>
          <a:lstStyle/>
          <a:p>
            <a:r>
              <a:rPr lang="en-US" sz="2400" dirty="0"/>
              <a:t>Degree of alignment with organizational objectives,</a:t>
            </a:r>
            <a:endParaRPr lang="en-US" sz="2400" dirty="0"/>
          </a:p>
          <a:p>
            <a:r>
              <a:rPr lang="en-US" sz="2400" dirty="0"/>
              <a:t>Specialization capabilities,</a:t>
            </a:r>
            <a:endParaRPr lang="en-US" sz="2400" dirty="0"/>
          </a:p>
          <a:p>
            <a:r>
              <a:rPr lang="en-US" sz="2400" dirty="0"/>
              <a:t>Span of control, efficiency, and effectiveness,</a:t>
            </a:r>
            <a:endParaRPr lang="en-US" sz="2400" dirty="0"/>
          </a:p>
          <a:p>
            <a:r>
              <a:rPr lang="en-US" sz="2400" dirty="0"/>
              <a:t>Clear path for escalation of decisions,</a:t>
            </a:r>
            <a:endParaRPr lang="en-US" sz="2400" dirty="0"/>
          </a:p>
          <a:p>
            <a:r>
              <a:rPr lang="en-US" sz="2400" dirty="0"/>
              <a:t>Clear line and scope of authority,</a:t>
            </a:r>
            <a:endParaRPr lang="en-US" sz="2400" dirty="0"/>
          </a:p>
          <a:p>
            <a:r>
              <a:rPr lang="en-US" sz="2400" dirty="0"/>
              <a:t>Delegation capabilities,</a:t>
            </a:r>
            <a:endParaRPr lang="en-US" sz="2400" dirty="0"/>
          </a:p>
          <a:p>
            <a:r>
              <a:rPr lang="en-US" sz="2400" dirty="0"/>
              <a:t>Accountability assignment,</a:t>
            </a:r>
            <a:endParaRPr lang="en-US" sz="2400" dirty="0"/>
          </a:p>
          <a:p>
            <a:r>
              <a:rPr lang="en-US" sz="2400" dirty="0"/>
              <a:t>Responsibility assignment,</a:t>
            </a:r>
            <a:endParaRPr lang="en-US" sz="2400" dirty="0"/>
          </a:p>
          <a:p>
            <a:r>
              <a:rPr lang="en-US" sz="2400" dirty="0"/>
              <a:t>Adaptability of design,</a:t>
            </a:r>
            <a:endParaRPr lang="en-US" sz="2400" dirty="0"/>
          </a:p>
          <a:p>
            <a:r>
              <a:rPr lang="en-US" sz="2400" dirty="0"/>
              <a:t>Simplicity of design,</a:t>
            </a:r>
            <a:endParaRPr lang="en-US" sz="2400" dirty="0"/>
          </a:p>
          <a:p>
            <a:r>
              <a:rPr lang="en-US" sz="2400" dirty="0"/>
              <a:t>Efficiency of performance,</a:t>
            </a:r>
            <a:endParaRPr lang="en-US" sz="2400" dirty="0"/>
          </a:p>
          <a:p>
            <a:r>
              <a:rPr lang="en-US" sz="2400" dirty="0"/>
              <a:t>Cost considerations,</a:t>
            </a:r>
            <a:endParaRPr lang="en-US" sz="2400" dirty="0"/>
          </a:p>
          <a:p>
            <a:r>
              <a:rPr lang="en-US" sz="2400" dirty="0"/>
              <a:t>Physical locations (e.g., </a:t>
            </a:r>
            <a:r>
              <a:rPr lang="en-US" sz="2400" dirty="0" err="1"/>
              <a:t>colocated</a:t>
            </a:r>
            <a:r>
              <a:rPr lang="en-US" sz="2400" dirty="0"/>
              <a:t>, regional, and virtual), and</a:t>
            </a:r>
            <a:endParaRPr lang="en-US" sz="2400" dirty="0"/>
          </a:p>
          <a:p>
            <a:r>
              <a:rPr lang="en-US" sz="2400" dirty="0"/>
              <a:t>Clear communication (e.g., policies, status of work, and organization’s vision).</a:t>
            </a:r>
            <a:endParaRPr lang="en-US" sz="2400" dirty="0"/>
          </a:p>
        </p:txBody>
      </p:sp>
    </p:spTree>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804673" y="3320859"/>
            <a:ext cx="4524973" cy="2076333"/>
          </a:xfrm>
        </p:spPr>
        <p:txBody>
          <a:bodyPr anchor="t">
            <a:normAutofit/>
          </a:bodyPr>
          <a:lstStyle/>
          <a:p>
            <a:pPr algn="l"/>
            <a:r>
              <a:rPr lang="en-US" sz="4800"/>
              <a:t>2.4.4.3 PROJECT MANAGEMENT OFFICE</a:t>
            </a:r>
            <a:endParaRPr lang="en-US" sz="4800"/>
          </a:p>
        </p:txBody>
      </p:sp>
      <p:sp>
        <p:nvSpPr>
          <p:cNvPr id="11" name="Freeform: Shape 10"/>
          <p:cNvSpPr>
            <a:spLocks noGrp="1" noRot="1" noChangeAspect="1" noMove="1" noResize="1" noEditPoints="1" noAdjustHandles="1" noChangeArrowheads="1" noChangeShapeType="1" noTextEdit="1"/>
          </p:cNvSpPr>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Empty office area"/>
          <p:cNvPicPr>
            <a:picLocks noChangeAspect="1"/>
          </p:cNvPicPr>
          <p:nvPr/>
        </p:nvPicPr>
        <p:blipFill rotWithShape="1">
          <a:blip r:embed="rId1"/>
          <a:srcRect l="26388" r="8366"/>
          <a:stretch>
            <a:fillRect/>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a:normAutofit/>
          </a:bodyPr>
          <a:lstStyle/>
          <a:p>
            <a:pPr algn="r"/>
            <a:br>
              <a:rPr lang="en-US" sz="2800" dirty="0"/>
            </a:br>
            <a:r>
              <a:rPr lang="en-US" sz="2800" dirty="0"/>
              <a:t>	There are several types of PMOs in organizations. Each type varies in the degree of control and influence it has </a:t>
            </a:r>
            <a:r>
              <a:rPr lang="en-US" sz="2800" dirty="0" err="1"/>
              <a:t>onprojects</a:t>
            </a:r>
            <a:r>
              <a:rPr lang="en-US" sz="2800" dirty="0"/>
              <a:t> within the organization, such as:</a:t>
            </a:r>
            <a:br>
              <a:rPr lang="en-US" sz="2800" dirty="0"/>
            </a:br>
            <a:endParaRPr lang="en-US" sz="2800" dirty="0"/>
          </a:p>
        </p:txBody>
      </p:sp>
      <p:cxnSp>
        <p:nvCxnSpPr>
          <p:cNvPr id="10" name="Straight Connector 9"/>
          <p:cNvCxnSpPr>
            <a:cxnSpLocks noGrp="1" noRot="1" noChangeAspect="1" noMove="1" noResize="1" noEditPoints="1" noAdjustHandles="1" noChangeArrowheads="1" noChangeShapeType="1"/>
          </p:cNvCxnSpPr>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6031" y="963877"/>
            <a:ext cx="6377769" cy="4930246"/>
          </a:xfrm>
        </p:spPr>
        <p:txBody>
          <a:bodyPr anchor="ctr">
            <a:normAutofit/>
          </a:bodyPr>
          <a:lstStyle/>
          <a:p>
            <a:pPr>
              <a:buFont typeface="Wingdings" panose="05000000000000000000" pitchFamily="2" charset="2"/>
              <a:buChar char="q"/>
            </a:pPr>
            <a:r>
              <a:rPr lang="en-US" sz="4400" b="1" dirty="0"/>
              <a:t>Supportive. </a:t>
            </a:r>
            <a:endParaRPr lang="en-US" sz="4400" b="1" dirty="0"/>
          </a:p>
          <a:p>
            <a:pPr>
              <a:buFont typeface="Wingdings" panose="05000000000000000000" pitchFamily="2" charset="2"/>
              <a:buChar char="q"/>
            </a:pPr>
            <a:r>
              <a:rPr lang="en-US" sz="4400" b="1" dirty="0"/>
              <a:t>Controlling. </a:t>
            </a:r>
            <a:endParaRPr lang="en-US" sz="4400" b="1" dirty="0"/>
          </a:p>
          <a:p>
            <a:pPr>
              <a:buFont typeface="Wingdings" panose="05000000000000000000" pitchFamily="2" charset="2"/>
              <a:buChar char="q"/>
            </a:pPr>
            <a:r>
              <a:rPr lang="en-US" sz="4400" b="1" dirty="0"/>
              <a:t>Directive.</a:t>
            </a:r>
            <a:r>
              <a:rPr lang="en-US" sz="2400" b="1" dirty="0"/>
              <a:t> </a:t>
            </a:r>
            <a:endParaRPr lang="en-US" sz="2400" dirty="0"/>
          </a:p>
        </p:txBody>
      </p:sp>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a:normAutofit/>
          </a:bodyPr>
          <a:lstStyle/>
          <a:p>
            <a:pPr algn="r"/>
            <a:r>
              <a:rPr lang="en-US" sz="2800"/>
              <a:t>	A PMO may have the authority to act as an integral stakeholder and a key decision maker throughout the life of eachproject in order to keep it aligned with the business objectives. The PMO may:</a:t>
            </a:r>
            <a:br>
              <a:rPr lang="en-US" sz="2800"/>
            </a:br>
            <a:endParaRPr lang="en-US" sz="2800"/>
          </a:p>
        </p:txBody>
      </p:sp>
      <p:cxnSp>
        <p:nvCxnSpPr>
          <p:cNvPr id="10" name="Straight Connector 9"/>
          <p:cNvCxnSpPr>
            <a:cxnSpLocks noGrp="1" noRot="1" noChangeAspect="1" noMove="1" noResize="1" noEditPoints="1" noAdjustHandles="1" noChangeArrowheads="1" noChangeShapeType="1"/>
          </p:cNvCxnSpPr>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6031" y="963877"/>
            <a:ext cx="6377769" cy="4930246"/>
          </a:xfrm>
        </p:spPr>
        <p:txBody>
          <a:bodyPr anchor="ctr">
            <a:normAutofit/>
          </a:bodyPr>
          <a:lstStyle/>
          <a:p>
            <a:pPr>
              <a:buFont typeface="Wingdings" panose="05000000000000000000" pitchFamily="2" charset="2"/>
              <a:buChar char="q"/>
            </a:pPr>
            <a:r>
              <a:rPr lang="en-US" sz="2400"/>
              <a:t>Make recommendations,</a:t>
            </a:r>
            <a:endParaRPr lang="en-US" sz="2400"/>
          </a:p>
          <a:p>
            <a:pPr>
              <a:buFont typeface="Wingdings" panose="05000000000000000000" pitchFamily="2" charset="2"/>
              <a:buChar char="q"/>
            </a:pPr>
            <a:r>
              <a:rPr lang="en-US" sz="2400"/>
              <a:t>Lead knowledge transfer,</a:t>
            </a:r>
            <a:endParaRPr lang="en-US" sz="2400"/>
          </a:p>
          <a:p>
            <a:pPr>
              <a:buFont typeface="Wingdings" panose="05000000000000000000" pitchFamily="2" charset="2"/>
              <a:buChar char="q"/>
            </a:pPr>
            <a:r>
              <a:rPr lang="en-US" sz="2400"/>
              <a:t>Terminate projects, and</a:t>
            </a:r>
            <a:endParaRPr lang="en-US" sz="2400"/>
          </a:p>
          <a:p>
            <a:pPr>
              <a:buFont typeface="Wingdings" panose="05000000000000000000" pitchFamily="2" charset="2"/>
              <a:buChar char="q"/>
            </a:pPr>
            <a:r>
              <a:rPr lang="en-US" sz="2400"/>
              <a:t>Take other actions, as required.</a:t>
            </a:r>
            <a:endParaRPr lang="en-US" sz="2400"/>
          </a:p>
        </p:txBody>
      </p:sp>
    </p:spTree>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a:normAutofit/>
          </a:bodyPr>
          <a:lstStyle/>
          <a:p>
            <a:pPr algn="r"/>
            <a:r>
              <a:rPr lang="en-US" sz="3400"/>
              <a:t>	A primary function of a PMO is to support project managers in a variety of ways, which may include but are not</a:t>
            </a:r>
            <a:br>
              <a:rPr lang="en-US" sz="3400"/>
            </a:br>
            <a:r>
              <a:rPr lang="en-US" sz="3400"/>
              <a:t>limited to:</a:t>
            </a:r>
            <a:endParaRPr lang="en-US" sz="3400"/>
          </a:p>
        </p:txBody>
      </p:sp>
      <p:cxnSp>
        <p:nvCxnSpPr>
          <p:cNvPr id="10" name="Straight Connector 9"/>
          <p:cNvCxnSpPr>
            <a:cxnSpLocks noGrp="1" noRot="1" noChangeAspect="1" noMove="1" noResize="1" noEditPoints="1" noAdjustHandles="1" noChangeArrowheads="1" noChangeShapeType="1"/>
          </p:cNvCxnSpPr>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6031" y="963877"/>
            <a:ext cx="6377769" cy="4930246"/>
          </a:xfrm>
        </p:spPr>
        <p:txBody>
          <a:bodyPr anchor="ctr">
            <a:normAutofit/>
          </a:bodyPr>
          <a:lstStyle/>
          <a:p>
            <a:pPr>
              <a:buFont typeface="Wingdings" panose="05000000000000000000" pitchFamily="2" charset="2"/>
              <a:buChar char="q"/>
            </a:pPr>
            <a:r>
              <a:rPr lang="en-US" sz="2200"/>
              <a:t>Managing shared resources across all projects administered by the PMO;</a:t>
            </a:r>
            <a:endParaRPr lang="en-US" sz="2200"/>
          </a:p>
          <a:p>
            <a:pPr>
              <a:buFont typeface="Wingdings" panose="05000000000000000000" pitchFamily="2" charset="2"/>
              <a:buChar char="q"/>
            </a:pPr>
            <a:r>
              <a:rPr lang="en-US" sz="2200"/>
              <a:t>Identifying and developing project management methodology, best practices, and standards;</a:t>
            </a:r>
            <a:endParaRPr lang="en-US" sz="2200"/>
          </a:p>
          <a:p>
            <a:pPr>
              <a:buFont typeface="Wingdings" panose="05000000000000000000" pitchFamily="2" charset="2"/>
              <a:buChar char="q"/>
            </a:pPr>
            <a:r>
              <a:rPr lang="en-US" sz="2200"/>
              <a:t>Coaching, mentoring, training, and oversight;</a:t>
            </a:r>
            <a:endParaRPr lang="en-US" sz="2200"/>
          </a:p>
          <a:p>
            <a:pPr>
              <a:buFont typeface="Wingdings" panose="05000000000000000000" pitchFamily="2" charset="2"/>
              <a:buChar char="q"/>
            </a:pPr>
            <a:r>
              <a:rPr lang="en-US" sz="2200"/>
              <a:t>Monitoring compliance with project management standards, policies, procedures, and templates by means of project audits;</a:t>
            </a:r>
            <a:endParaRPr lang="en-US" sz="2200"/>
          </a:p>
          <a:p>
            <a:pPr>
              <a:buFont typeface="Wingdings" panose="05000000000000000000" pitchFamily="2" charset="2"/>
              <a:buChar char="q"/>
            </a:pPr>
            <a:r>
              <a:rPr lang="en-US" sz="2200"/>
              <a:t>Developing and managing project policies, procedures, templates, and other shared documentation (organizational process assets); and</a:t>
            </a:r>
            <a:endParaRPr lang="en-US" sz="2200"/>
          </a:p>
          <a:p>
            <a:pPr>
              <a:buFont typeface="Wingdings" panose="05000000000000000000" pitchFamily="2" charset="2"/>
              <a:buChar char="q"/>
            </a:pPr>
            <a:r>
              <a:rPr lang="en-US" sz="2200"/>
              <a:t>Coordinating communication across projects.</a:t>
            </a:r>
            <a:endParaRPr lang="en-US" sz="2200"/>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7436905" y="1063522"/>
            <a:ext cx="4087306" cy="2889114"/>
          </a:xfrm>
        </p:spPr>
        <p:txBody>
          <a:bodyPr anchor="b">
            <a:normAutofit/>
          </a:bodyPr>
          <a:lstStyle/>
          <a:p>
            <a:pPr algn="l"/>
            <a:r>
              <a:rPr lang="en-PH" sz="4200" b="1" dirty="0"/>
              <a:t>2.2 ENTERPRISE ENVIRONMENTAL FACTORS</a:t>
            </a:r>
            <a:endParaRPr lang="en-US" sz="4200" dirty="0"/>
          </a:p>
        </p:txBody>
      </p:sp>
      <p:sp>
        <p:nvSpPr>
          <p:cNvPr id="11" name="Freeform: Shape 10"/>
          <p:cNvSpPr>
            <a:spLocks noGrp="1" noRot="1" noChangeAspect="1" noMove="1" noResize="1" noEditPoints="1" noAdjustHandles="1" noChangeArrowheads="1" noChangeShapeType="1" noTextEdit="1"/>
          </p:cNvSpPr>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factory with smoke coming out of it&#10;&#10;Description automatically generated with medium confidence"/>
          <p:cNvPicPr>
            <a:picLocks noChangeAspect="1"/>
          </p:cNvPicPr>
          <p:nvPr/>
        </p:nvPicPr>
        <p:blipFill rotWithShape="1">
          <a:blip r:embed="rId1"/>
          <a:srcRect l="18357" r="23995"/>
          <a:stretch>
            <a:fill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934" y="2256373"/>
            <a:ext cx="6586489" cy="3785419"/>
          </a:xfrm>
        </p:spPr>
        <p:txBody>
          <a:bodyPr>
            <a:normAutofit/>
          </a:bodyPr>
          <a:lstStyle/>
          <a:p>
            <a:pPr marL="0" indent="0">
              <a:buNone/>
            </a:pPr>
            <a:r>
              <a:rPr lang="en-US" sz="2000" b="0" i="0" u="none" strike="noStrike" baseline="0" dirty="0">
                <a:latin typeface="HelveticaNeue-Condensed"/>
              </a:rPr>
              <a:t>	</a:t>
            </a:r>
            <a:r>
              <a:rPr lang="en-US" sz="3600" b="0" i="0" u="none" strike="noStrike" baseline="0" dirty="0"/>
              <a:t>Enterprise environmental factors (EEFs) refer to conditions, not under the control of the project team, that influence, constrain, or direct the project. </a:t>
            </a:r>
            <a:endParaRPr lang="en-US" sz="3600" b="0" i="0" u="none" strike="noStrike" baseline="0" dirty="0"/>
          </a:p>
        </p:txBody>
      </p:sp>
      <p:pic>
        <p:nvPicPr>
          <p:cNvPr id="5" name="Picture 4" descr="Large skydiving group mid-air"/>
          <p:cNvPicPr>
            <a:picLocks noChangeAspect="1"/>
          </p:cNvPicPr>
          <p:nvPr/>
        </p:nvPicPr>
        <p:blipFill rotWithShape="1">
          <a:blip r:embed="rId1"/>
          <a:srcRect l="28109" r="26941"/>
          <a:stretch>
            <a:fillRect/>
          </a:stretch>
        </p:blipFill>
        <p:spPr>
          <a:xfrm>
            <a:off x="20" y="13865"/>
            <a:ext cx="4635571" cy="6857990"/>
          </a:xfrm>
          <a:prstGeom prst="rect">
            <a:avLst/>
          </a:prstGeom>
          <a:effectLst/>
        </p:spPr>
      </p:pic>
      <p:cxnSp>
        <p:nvCxnSpPr>
          <p:cNvPr id="9" name="Straight Connector 8"/>
          <p:cNvCxnSpPr>
            <a:cxnSpLocks noGrp="1" noRot="1" noChangeAspect="1" noMove="1" noResize="1" noEditPoints="1" noAdjustHandles="1" noChangeArrowheads="1" noChangeShapeType="1"/>
          </p:cNvCxnSpPr>
          <p:nvPr/>
        </p:nvCxnSpPr>
        <p:spPr>
          <a:xfrm>
            <a:off x="5080934" y="2115117"/>
            <a:ext cx="6309360" cy="0"/>
          </a:xfrm>
          <a:prstGeom prst="line">
            <a:avLst/>
          </a:prstGeom>
          <a:ln w="19050">
            <a:solidFill>
              <a:srgbClr val="E9AE4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721546" y="2170931"/>
            <a:ext cx="4524973" cy="2076333"/>
          </a:xfrm>
        </p:spPr>
        <p:txBody>
          <a:bodyPr anchor="t">
            <a:normAutofit/>
          </a:bodyPr>
          <a:lstStyle/>
          <a:p>
            <a:pPr algn="l"/>
            <a:r>
              <a:rPr lang="en-US" sz="4400" dirty="0"/>
              <a:t>2.2.1 EEFS INTERNAL TO THE ORGANIZATION</a:t>
            </a:r>
            <a:endParaRPr lang="en-US" sz="4400" dirty="0"/>
          </a:p>
        </p:txBody>
      </p:sp>
      <p:sp>
        <p:nvSpPr>
          <p:cNvPr id="11" name="Freeform: Shape 10"/>
          <p:cNvSpPr>
            <a:spLocks noGrp="1" noRot="1" noChangeAspect="1" noMove="1" noResize="1" noEditPoints="1" noAdjustHandles="1" noChangeArrowheads="1" noChangeShapeType="1" noTextEdit="1"/>
          </p:cNvSpPr>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3D rendering of game pieces tied together with a rope"/>
          <p:cNvPicPr>
            <a:picLocks noChangeAspect="1"/>
          </p:cNvPicPr>
          <p:nvPr/>
        </p:nvPicPr>
        <p:blipFill rotWithShape="1">
          <a:blip r:embed="rId1"/>
          <a:srcRect l="260" r="26431"/>
          <a:stretch>
            <a:fillRect/>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a:normAutofit/>
          </a:bodyPr>
          <a:lstStyle/>
          <a:p>
            <a:pPr algn="r"/>
            <a:r>
              <a:rPr lang="en-US" b="1" dirty="0"/>
              <a:t>The following EEFs are internal to the organization:</a:t>
            </a:r>
            <a:br>
              <a:rPr lang="en-US" b="1" dirty="0"/>
            </a:br>
            <a:endParaRPr lang="en-US"/>
          </a:p>
        </p:txBody>
      </p:sp>
      <p:cxnSp>
        <p:nvCxnSpPr>
          <p:cNvPr id="10" name="Straight Connector 9"/>
          <p:cNvCxnSpPr>
            <a:cxnSpLocks noGrp="1" noRot="1" noChangeAspect="1" noMove="1" noResize="1" noEditPoints="1" noAdjustHandles="1" noChangeArrowheads="1" noChangeShapeType="1"/>
          </p:cNvCxnSpPr>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6032" y="332508"/>
            <a:ext cx="6377768" cy="6123709"/>
          </a:xfrm>
        </p:spPr>
        <p:txBody>
          <a:bodyPr anchor="ctr">
            <a:normAutofit/>
          </a:bodyPr>
          <a:lstStyle/>
          <a:p>
            <a:pPr>
              <a:buFont typeface="Wingdings" panose="05000000000000000000" pitchFamily="2" charset="2"/>
              <a:buChar char="q"/>
            </a:pPr>
            <a:r>
              <a:rPr lang="en-US" sz="3200" b="1" dirty="0"/>
              <a:t>Organizational culture, structure, and governance.</a:t>
            </a:r>
            <a:endParaRPr lang="en-US" sz="3200" b="1" dirty="0"/>
          </a:p>
          <a:p>
            <a:pPr>
              <a:buFont typeface="Wingdings" panose="05000000000000000000" pitchFamily="2" charset="2"/>
              <a:buChar char="q"/>
            </a:pPr>
            <a:r>
              <a:rPr lang="en-US" sz="3200" b="1" dirty="0"/>
              <a:t>Geographic distribution of facilities and resources. </a:t>
            </a:r>
            <a:endParaRPr lang="en-US" sz="3200" b="1" dirty="0"/>
          </a:p>
          <a:p>
            <a:pPr>
              <a:buFont typeface="Wingdings" panose="05000000000000000000" pitchFamily="2" charset="2"/>
              <a:buChar char="q"/>
            </a:pPr>
            <a:r>
              <a:rPr lang="en-US" sz="3200" b="1" dirty="0"/>
              <a:t>Infrastructure. </a:t>
            </a:r>
            <a:endParaRPr lang="en-US" sz="3200" dirty="0"/>
          </a:p>
          <a:p>
            <a:pPr>
              <a:buFont typeface="Wingdings" panose="05000000000000000000" pitchFamily="2" charset="2"/>
              <a:buChar char="q"/>
            </a:pPr>
            <a:r>
              <a:rPr lang="en-US" sz="3200" b="1" dirty="0"/>
              <a:t>Information technology software. </a:t>
            </a:r>
            <a:endParaRPr lang="en-US" sz="3200" b="1" dirty="0"/>
          </a:p>
          <a:p>
            <a:pPr>
              <a:buFont typeface="Wingdings" panose="05000000000000000000" pitchFamily="2" charset="2"/>
              <a:buChar char="q"/>
            </a:pPr>
            <a:r>
              <a:rPr lang="en-US" sz="3200" b="1" dirty="0"/>
              <a:t>Resource availability.</a:t>
            </a:r>
            <a:endParaRPr lang="en-US" sz="3200" b="1" dirty="0"/>
          </a:p>
          <a:p>
            <a:pPr>
              <a:buFont typeface="Wingdings" panose="05000000000000000000" pitchFamily="2" charset="2"/>
              <a:buChar char="q"/>
            </a:pPr>
            <a:r>
              <a:rPr lang="en-US" sz="3200" b="1" dirty="0"/>
              <a:t>Employee capability. </a:t>
            </a:r>
            <a:endParaRPr lang="en-US" sz="3200" b="1" dirty="0"/>
          </a:p>
        </p:txBody>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804673" y="3320859"/>
            <a:ext cx="4524973" cy="2076333"/>
          </a:xfrm>
        </p:spPr>
        <p:txBody>
          <a:bodyPr anchor="t">
            <a:normAutofit/>
          </a:bodyPr>
          <a:lstStyle/>
          <a:p>
            <a:pPr algn="l"/>
            <a:r>
              <a:rPr lang="en-US" sz="4400"/>
              <a:t>2.2.2 EEFS EXTERNAL TO THE ORGANIZATION</a:t>
            </a:r>
            <a:endParaRPr lang="en-US" sz="4400"/>
          </a:p>
        </p:txBody>
      </p:sp>
      <p:sp>
        <p:nvSpPr>
          <p:cNvPr id="11" name="Freeform: Shape 10"/>
          <p:cNvSpPr>
            <a:spLocks noGrp="1" noRot="1" noChangeAspect="1" noMove="1" noResize="1" noEditPoints="1" noAdjustHandles="1" noChangeArrowheads="1" noChangeShapeType="1" noTextEdit="1"/>
          </p:cNvSpPr>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Old computer monitors"/>
          <p:cNvPicPr>
            <a:picLocks noChangeAspect="1"/>
          </p:cNvPicPr>
          <p:nvPr/>
        </p:nvPicPr>
        <p:blipFill rotWithShape="1">
          <a:blip r:embed="rId1"/>
          <a:srcRect l="14392" r="21097" b="1"/>
          <a:stretch>
            <a:fillRect/>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4741" y="620392"/>
            <a:ext cx="3808268" cy="5504688"/>
          </a:xfrm>
        </p:spPr>
        <p:txBody>
          <a:bodyPr>
            <a:normAutofit/>
          </a:bodyPr>
          <a:lstStyle/>
          <a:p>
            <a:r>
              <a:rPr lang="en-US" sz="5100" b="1">
                <a:solidFill>
                  <a:schemeClr val="accent5"/>
                </a:solidFill>
              </a:rPr>
              <a:t>The following EEFs are external to the organization:</a:t>
            </a:r>
            <a:br>
              <a:rPr lang="en-US" sz="5100" b="1">
                <a:solidFill>
                  <a:schemeClr val="accent5"/>
                </a:solidFill>
              </a:rPr>
            </a:br>
            <a:endParaRPr lang="en-US" sz="5100">
              <a:solidFill>
                <a:schemeClr val="accent5"/>
              </a:solidFill>
            </a:endParaRPr>
          </a:p>
        </p:txBody>
      </p:sp>
      <p:graphicFrame>
        <p:nvGraphicFramePr>
          <p:cNvPr id="5" name="Content Placeholder 2"/>
          <p:cNvGraphicFramePr>
            <a:graphicFrameLocks noGrp="1"/>
          </p:cNvGraphicFramePr>
          <p:nvPr>
            <p:ph idx="1"/>
          </p:nvPr>
        </p:nvGraphicFramePr>
        <p:xfrm>
          <a:off x="4302760" y="519430"/>
          <a:ext cx="6875145" cy="60312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6999</Words>
  <Application>WPS Presentation</Application>
  <PresentationFormat>Widescreen</PresentationFormat>
  <Paragraphs>177</Paragraphs>
  <Slides>36</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36</vt:i4>
      </vt:variant>
    </vt:vector>
  </HeadingPairs>
  <TitlesOfParts>
    <vt:vector size="49" baseType="lpstr">
      <vt:lpstr>Arial</vt:lpstr>
      <vt:lpstr>SimSun</vt:lpstr>
      <vt:lpstr>Wingdings</vt:lpstr>
      <vt:lpstr>Calibri</vt:lpstr>
      <vt:lpstr>Tw Cen MT</vt:lpstr>
      <vt:lpstr>HelveticaNeue-Condensed</vt:lpstr>
      <vt:lpstr>Segoe Print</vt:lpstr>
      <vt:lpstr>Calibri Light</vt:lpstr>
      <vt:lpstr>Microsoft YaHei</vt:lpstr>
      <vt:lpstr>Arial Unicode MS</vt:lpstr>
      <vt:lpstr>Calibri</vt:lpstr>
      <vt:lpstr>Office Theme</vt:lpstr>
      <vt:lpstr>1_Office Theme</vt:lpstr>
      <vt:lpstr>THE ENVIRONMENT IN WHICH PROJECTS OPERATE</vt:lpstr>
      <vt:lpstr>OVERVIEW</vt:lpstr>
      <vt:lpstr>PowerPoint 演示文稿</vt:lpstr>
      <vt:lpstr>2.2 ENTERPRISE ENVIRONMENTAL FACTORS</vt:lpstr>
      <vt:lpstr>PowerPoint 演示文稿</vt:lpstr>
      <vt:lpstr>2.2.1 EEFS INTERNAL TO THE ORGANIZATION</vt:lpstr>
      <vt:lpstr>The following EEFs are internal to the organization: </vt:lpstr>
      <vt:lpstr>2.2.2 EEFS EXTERNAL TO THE ORGANIZATION</vt:lpstr>
      <vt:lpstr>The following EEFs are external to the organization: </vt:lpstr>
      <vt:lpstr>2.3 ORGANIZATIONAL PROCESS ASSETS</vt:lpstr>
      <vt:lpstr>PowerPoint 演示文稿</vt:lpstr>
      <vt:lpstr>PowerPoint 演示文稿</vt:lpstr>
      <vt:lpstr>2.3.1 PROCESSES, POLICIES, AND PROCEDURES</vt:lpstr>
      <vt:lpstr>Executing, Monitoring, and Controlling:</vt:lpstr>
      <vt:lpstr>2.3.2 ORGANIZATIONAL KNOWLEDGE REPOSITORIES</vt:lpstr>
      <vt:lpstr>PowerPoint 演示文稿</vt:lpstr>
      <vt:lpstr>2.4 ORGANIZATIONAL SYSTEMS</vt:lpstr>
      <vt:lpstr>2.4.1 OVERVIEW</vt:lpstr>
      <vt:lpstr>There are several principles regarding systems: </vt:lpstr>
      <vt:lpstr>2.4.2 ORGANIZATIONAL GOVERNANCE FRAMEWORKS</vt:lpstr>
      <vt:lpstr>PowerPoint 演示文稿</vt:lpstr>
      <vt:lpstr>2.4.2.1 GOVERNANCE FRAMEWORK</vt:lpstr>
      <vt:lpstr>    	Governance is the framework within which authority is exercised in organizations. This framework includes but is not limited to:   </vt:lpstr>
      <vt:lpstr>2.4.2.2 GOVERNANCE OF PORTFOLIOS, PROGRAMS, AND PROJECTS</vt:lpstr>
      <vt:lpstr>2.4.3 MANAGEMENT ELEMENTS</vt:lpstr>
      <vt:lpstr>The key functions or principles of management include but are not limited to:</vt:lpstr>
      <vt:lpstr>PowerPoint 演示文稿</vt:lpstr>
      <vt:lpstr>2.4.4 ORGANIZATIONAL STRUCTURE TYPES</vt:lpstr>
      <vt:lpstr>2.4.4.1 ORGANIZATIONAL STRUCTURE TYPES</vt:lpstr>
      <vt:lpstr>PowerPoint 演示文稿</vt:lpstr>
      <vt:lpstr>2.4.4.2 FACTORS IN ORGANIZATION STRUCTURE SELECTION</vt:lpstr>
      <vt:lpstr>Factors to consider in selecting an organizational structure include but are not limited to:</vt:lpstr>
      <vt:lpstr>2.4.4.3 PROJECT MANAGEMENT OFFICE</vt:lpstr>
      <vt:lpstr> 	There are several types of PMOs in organizations. Each type varies in the degree of control and influence it has onprojects within the organization, such as: </vt:lpstr>
      <vt:lpstr>	A PMO may have the authority to act as an integral stakeholder and a key decision maker throughout the life of eachproject in order to keep it aligned with the business objectives. The PMO may: </vt:lpstr>
      <vt:lpstr>	A primary function of a PMO is to support project managers in a variety of ways, which may include but are not limited to: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ENVIRONMENT IN WHICH PROJECTS OPERATE</dc:title>
  <dc:creator>Ms Hera</dc:creator>
  <cp:lastModifiedBy>acer</cp:lastModifiedBy>
  <cp:revision>19</cp:revision>
  <dcterms:created xsi:type="dcterms:W3CDTF">2023-02-16T11:52:00Z</dcterms:created>
  <dcterms:modified xsi:type="dcterms:W3CDTF">2023-03-13T09:03:01Z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4C0ABDA280D2468ABBE9E535D4F7086E</vt:lpwstr>
  </property>
  <property fmtid="{D5CDD505-2E9C-101B-9397-08002B2CF9AE}" pid="3" name="KSOProductBuildVer">
    <vt:lpwstr>1033-11.2.0.11498</vt:lpwstr>
  </property>
</Properties>
</file>